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45"/>
  </p:notesMasterIdLst>
  <p:handoutMasterIdLst>
    <p:handoutMasterId r:id="rId46"/>
  </p:handoutMasterIdLst>
  <p:sldIdLst>
    <p:sldId id="410" r:id="rId5"/>
    <p:sldId id="383" r:id="rId6"/>
    <p:sldId id="391" r:id="rId7"/>
    <p:sldId id="256" r:id="rId8"/>
    <p:sldId id="408" r:id="rId9"/>
    <p:sldId id="414" r:id="rId10"/>
    <p:sldId id="416" r:id="rId11"/>
    <p:sldId id="439" r:id="rId12"/>
    <p:sldId id="417" r:id="rId13"/>
    <p:sldId id="397" r:id="rId14"/>
    <p:sldId id="413" r:id="rId15"/>
    <p:sldId id="419" r:id="rId16"/>
    <p:sldId id="449" r:id="rId17"/>
    <p:sldId id="425" r:id="rId18"/>
    <p:sldId id="420" r:id="rId19"/>
    <p:sldId id="450" r:id="rId20"/>
    <p:sldId id="451" r:id="rId21"/>
    <p:sldId id="426" r:id="rId22"/>
    <p:sldId id="452" r:id="rId23"/>
    <p:sldId id="453" r:id="rId24"/>
    <p:sldId id="454" r:id="rId25"/>
    <p:sldId id="440" r:id="rId26"/>
    <p:sldId id="428" r:id="rId27"/>
    <p:sldId id="429" r:id="rId28"/>
    <p:sldId id="421" r:id="rId29"/>
    <p:sldId id="422" r:id="rId30"/>
    <p:sldId id="430" r:id="rId31"/>
    <p:sldId id="432" r:id="rId32"/>
    <p:sldId id="455" r:id="rId33"/>
    <p:sldId id="456" r:id="rId34"/>
    <p:sldId id="431" r:id="rId35"/>
    <p:sldId id="441" r:id="rId36"/>
    <p:sldId id="438" r:id="rId37"/>
    <p:sldId id="443" r:id="rId38"/>
    <p:sldId id="437" r:id="rId39"/>
    <p:sldId id="444" r:id="rId40"/>
    <p:sldId id="445" r:id="rId41"/>
    <p:sldId id="442" r:id="rId42"/>
    <p:sldId id="446" r:id="rId43"/>
    <p:sldId id="43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6647"/>
    <a:srgbClr val="7F7F7F"/>
    <a:srgbClr val="5D7D40"/>
    <a:srgbClr val="0D0D0D"/>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65860" autoAdjust="0"/>
  </p:normalViewPr>
  <p:slideViewPr>
    <p:cSldViewPr snapToGrid="0">
      <p:cViewPr varScale="1">
        <p:scale>
          <a:sx n="73" d="100"/>
          <a:sy n="73" d="100"/>
        </p:scale>
        <p:origin x="219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8/26/2025</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Ipv</a:t>
            </a:r>
            <a:r>
              <a:rPr lang="en-GB" dirty="0"/>
              <a:t> het </a:t>
            </a:r>
            <a:r>
              <a:rPr lang="en-GB" dirty="0" err="1"/>
              <a:t>leren</a:t>
            </a:r>
            <a:r>
              <a:rPr lang="en-GB" dirty="0"/>
              <a:t> van 1 </a:t>
            </a:r>
            <a:r>
              <a:rPr lang="en-GB" dirty="0" err="1"/>
              <a:t>representatie</a:t>
            </a:r>
            <a:r>
              <a:rPr lang="en-GB" dirty="0"/>
              <a:t>, </a:t>
            </a:r>
            <a:r>
              <a:rPr lang="en-GB" dirty="0" err="1"/>
              <a:t>worden</a:t>
            </a:r>
            <a:r>
              <a:rPr lang="en-GB" dirty="0"/>
              <a:t> </a:t>
            </a:r>
            <a:r>
              <a:rPr lang="en-GB" dirty="0" err="1"/>
              <a:t>meerdere</a:t>
            </a:r>
            <a:r>
              <a:rPr lang="en-GB" dirty="0"/>
              <a:t> </a:t>
            </a:r>
            <a:r>
              <a:rPr lang="en-GB" dirty="0" err="1"/>
              <a:t>opeenvolgende</a:t>
            </a:r>
            <a:r>
              <a:rPr lang="en-GB" dirty="0"/>
              <a:t> </a:t>
            </a:r>
            <a:r>
              <a:rPr lang="en-GB" dirty="0" err="1"/>
              <a:t>lagen</a:t>
            </a:r>
            <a:r>
              <a:rPr lang="en-GB" dirty="0"/>
              <a:t> van </a:t>
            </a:r>
            <a:r>
              <a:rPr lang="en-GB" dirty="0" err="1"/>
              <a:t>representati</a:t>
            </a:r>
            <a:r>
              <a:rPr lang="en-NL" dirty="0"/>
              <a:t>es</a:t>
            </a:r>
            <a:r>
              <a:rPr lang="en-GB" dirty="0"/>
              <a:t> </a:t>
            </a:r>
            <a:r>
              <a:rPr lang="en-GB" dirty="0" err="1"/>
              <a:t>geleerd</a:t>
            </a:r>
            <a:r>
              <a:rPr lang="en-GB" dirty="0"/>
              <a:t>.</a:t>
            </a:r>
            <a:r>
              <a:rPr lang="en-US" dirty="0"/>
              <a:t> Deep </a:t>
            </a:r>
            <a:r>
              <a:rPr lang="en-US" dirty="0" err="1"/>
              <a:t>staat</a:t>
            </a:r>
            <a:r>
              <a:rPr lang="en-US" dirty="0"/>
              <a:t> </a:t>
            </a:r>
            <a:r>
              <a:rPr lang="en-US" dirty="0" err="1"/>
              <a:t>dus</a:t>
            </a:r>
            <a:r>
              <a:rPr lang="en-US" dirty="0"/>
              <a:t> </a:t>
            </a:r>
            <a:r>
              <a:rPr lang="en-US" dirty="0" err="1"/>
              <a:t>voor</a:t>
            </a:r>
            <a:r>
              <a:rPr lang="en-US" dirty="0"/>
              <a:t> </a:t>
            </a:r>
            <a:r>
              <a:rPr lang="en-US" dirty="0" err="1"/>
              <a:t>meerdere</a:t>
            </a:r>
            <a:r>
              <a:rPr lang="en-US" dirty="0"/>
              <a:t> </a:t>
            </a:r>
            <a:r>
              <a:rPr lang="en-US" dirty="0" err="1"/>
              <a:t>lagen</a:t>
            </a:r>
            <a:r>
              <a:rPr lang="en-US" dirty="0"/>
              <a:t>.</a:t>
            </a:r>
          </a:p>
          <a:p>
            <a:r>
              <a:rPr lang="en-GB" dirty="0" err="1"/>
              <a:t>Noem</a:t>
            </a:r>
            <a:r>
              <a:rPr lang="en-GB" dirty="0"/>
              <a:t> </a:t>
            </a:r>
            <a:r>
              <a:rPr lang="en-GB" dirty="0" err="1"/>
              <a:t>neurale</a:t>
            </a:r>
            <a:r>
              <a:rPr lang="en-GB" dirty="0"/>
              <a:t> </a:t>
            </a:r>
            <a:r>
              <a:rPr lang="en-GB" dirty="0" err="1"/>
              <a:t>netwerken</a:t>
            </a:r>
            <a:endParaRPr lang="en-GB" dirty="0"/>
          </a:p>
          <a:p>
            <a:r>
              <a:rPr lang="en-GB" dirty="0" err="1"/>
              <a:t>Komt</a:t>
            </a:r>
            <a:r>
              <a:rPr lang="en-GB" dirty="0"/>
              <a:t> </a:t>
            </a:r>
            <a:r>
              <a:rPr lang="en-GB" dirty="0" err="1"/>
              <a:t>uit</a:t>
            </a:r>
            <a:r>
              <a:rPr lang="en-GB" dirty="0"/>
              <a:t> de </a:t>
            </a:r>
            <a:r>
              <a:rPr lang="en-GB" dirty="0" err="1"/>
              <a:t>neurobiologie</a:t>
            </a:r>
            <a:r>
              <a:rPr lang="en-GB" dirty="0"/>
              <a:t>. </a:t>
            </a:r>
            <a:r>
              <a:rPr lang="en-GB" dirty="0" err="1"/>
              <a:t>Vergelijking</a:t>
            </a:r>
            <a:r>
              <a:rPr lang="en-GB" dirty="0"/>
              <a:t> </a:t>
            </a:r>
            <a:r>
              <a:rPr lang="en-GB" dirty="0" err="1"/>
              <a:t>stopt</a:t>
            </a:r>
            <a:r>
              <a:rPr lang="en-GB" dirty="0"/>
              <a:t> </a:t>
            </a:r>
            <a:r>
              <a:rPr lang="en-GB" dirty="0" err="1"/>
              <a:t>wel</a:t>
            </a:r>
            <a:r>
              <a:rPr lang="en-GB" dirty="0"/>
              <a:t> </a:t>
            </a:r>
            <a:r>
              <a:rPr lang="en-GB" dirty="0" err="1"/>
              <a:t>na</a:t>
            </a:r>
            <a:r>
              <a:rPr lang="en-GB" dirty="0"/>
              <a:t> neurons.</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2685709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Elke </a:t>
            </a:r>
            <a:r>
              <a:rPr lang="en-GB" dirty="0" err="1"/>
              <a:t>laag</a:t>
            </a:r>
            <a:r>
              <a:rPr lang="en-GB" dirty="0"/>
              <a:t> </a:t>
            </a:r>
            <a:r>
              <a:rPr lang="en-GB" dirty="0" err="1"/>
              <a:t>leert</a:t>
            </a:r>
            <a:r>
              <a:rPr lang="en-GB" dirty="0"/>
              <a:t> </a:t>
            </a:r>
            <a:r>
              <a:rPr lang="en-GB" dirty="0" err="1"/>
              <a:t>representaties</a:t>
            </a:r>
            <a:endParaRPr lang="en-GB" dirty="0"/>
          </a:p>
          <a:p>
            <a:r>
              <a:rPr lang="en-GB" dirty="0"/>
              <a:t>Des </a:t>
            </a:r>
            <a:r>
              <a:rPr lang="en-GB" dirty="0" err="1"/>
              <a:t>te</a:t>
            </a:r>
            <a:r>
              <a:rPr lang="en-GB" dirty="0"/>
              <a:t> </a:t>
            </a:r>
            <a:r>
              <a:rPr lang="en-GB" dirty="0" err="1"/>
              <a:t>dieper</a:t>
            </a:r>
            <a:r>
              <a:rPr lang="en-GB" dirty="0"/>
              <a:t> de </a:t>
            </a:r>
            <a:r>
              <a:rPr lang="en-GB" dirty="0" err="1"/>
              <a:t>laag</a:t>
            </a:r>
            <a:r>
              <a:rPr lang="en-GB" dirty="0"/>
              <a:t>, des </a:t>
            </a:r>
            <a:r>
              <a:rPr lang="en-GB" dirty="0" err="1"/>
              <a:t>te</a:t>
            </a:r>
            <a:r>
              <a:rPr lang="en-GB" dirty="0"/>
              <a:t> </a:t>
            </a:r>
            <a:r>
              <a:rPr lang="en-GB" dirty="0" err="1"/>
              <a:t>meer</a:t>
            </a:r>
            <a:r>
              <a:rPr lang="en-GB" dirty="0"/>
              <a:t> het </a:t>
            </a:r>
            <a:r>
              <a:rPr lang="en-GB" dirty="0" err="1"/>
              <a:t>lijkt</a:t>
            </a:r>
            <a:r>
              <a:rPr lang="en-GB" dirty="0"/>
              <a:t> op de final output.</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2271046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962495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t>
            </a:r>
            <a:r>
              <a:rPr lang="en-GB" dirty="0" err="1"/>
              <a:t>een</a:t>
            </a:r>
            <a:r>
              <a:rPr lang="en-GB" dirty="0"/>
              <a:t> </a:t>
            </a:r>
            <a:r>
              <a:rPr lang="en-GB" dirty="0" err="1"/>
              <a:t>laag</a:t>
            </a:r>
            <a:r>
              <a:rPr lang="en-GB" dirty="0"/>
              <a:t> </a:t>
            </a:r>
            <a:r>
              <a:rPr lang="en-GB" dirty="0" err="1"/>
              <a:t>doet</a:t>
            </a:r>
            <a:r>
              <a:rPr lang="en-GB" dirty="0"/>
              <a:t> met de input (</a:t>
            </a:r>
            <a:r>
              <a:rPr lang="en-GB" dirty="0" err="1"/>
              <a:t>transformatie</a:t>
            </a:r>
            <a:r>
              <a:rPr lang="en-GB" dirty="0"/>
              <a:t>) </a:t>
            </a:r>
            <a:r>
              <a:rPr lang="en-GB" dirty="0" err="1"/>
              <a:t>hangt</a:t>
            </a:r>
            <a:r>
              <a:rPr lang="en-GB" dirty="0"/>
              <a:t> </a:t>
            </a:r>
            <a:r>
              <a:rPr lang="en-GB" dirty="0" err="1"/>
              <a:t>af</a:t>
            </a:r>
            <a:r>
              <a:rPr lang="en-GB" dirty="0"/>
              <a:t> van de weights van </a:t>
            </a:r>
            <a:r>
              <a:rPr lang="en-GB" dirty="0" err="1"/>
              <a:t>een</a:t>
            </a:r>
            <a:r>
              <a:rPr lang="en-GB" dirty="0"/>
              <a:t> layer.</a:t>
            </a:r>
          </a:p>
          <a:p>
            <a:r>
              <a:rPr lang="en-GB" dirty="0" err="1"/>
              <a:t>Leren</a:t>
            </a:r>
            <a:r>
              <a:rPr lang="en-GB" dirty="0"/>
              <a:t> </a:t>
            </a:r>
            <a:r>
              <a:rPr lang="en-GB" dirty="0" err="1"/>
              <a:t>betekent</a:t>
            </a:r>
            <a:r>
              <a:rPr lang="en-GB" dirty="0"/>
              <a:t> het </a:t>
            </a:r>
            <a:r>
              <a:rPr lang="en-GB" dirty="0" err="1"/>
              <a:t>vinden</a:t>
            </a:r>
            <a:r>
              <a:rPr lang="en-GB" dirty="0"/>
              <a:t> van de </a:t>
            </a:r>
            <a:r>
              <a:rPr lang="en-GB" dirty="0" err="1"/>
              <a:t>juiste</a:t>
            </a:r>
            <a:r>
              <a:rPr lang="en-GB" dirty="0"/>
              <a:t> </a:t>
            </a:r>
            <a:r>
              <a:rPr lang="en-GB" dirty="0" err="1"/>
              <a:t>waarden</a:t>
            </a:r>
            <a:r>
              <a:rPr lang="en-GB" dirty="0"/>
              <a:t> van </a:t>
            </a:r>
            <a:r>
              <a:rPr lang="en-GB" dirty="0" err="1"/>
              <a:t>deze</a:t>
            </a:r>
            <a:r>
              <a:rPr lang="en-GB" dirty="0"/>
              <a:t> </a:t>
            </a:r>
            <a:r>
              <a:rPr lang="en-GB" dirty="0" err="1"/>
              <a:t>gewichtjes</a:t>
            </a:r>
            <a:r>
              <a:rPr lang="en-GB" dirty="0"/>
              <a:t>, </a:t>
            </a:r>
            <a:r>
              <a:rPr lang="en-GB" dirty="0" err="1"/>
              <a:t>zodat</a:t>
            </a:r>
            <a:r>
              <a:rPr lang="en-GB" dirty="0"/>
              <a:t> de </a:t>
            </a:r>
            <a:r>
              <a:rPr lang="en-GB" dirty="0" err="1"/>
              <a:t>juiste</a:t>
            </a:r>
            <a:r>
              <a:rPr lang="en-GB" dirty="0"/>
              <a:t> </a:t>
            </a:r>
            <a:r>
              <a:rPr lang="en-GB" dirty="0" err="1"/>
              <a:t>uitkomst</a:t>
            </a:r>
            <a:r>
              <a:rPr lang="en-GB" dirty="0"/>
              <a:t> </a:t>
            </a:r>
            <a:r>
              <a:rPr lang="en-GB" dirty="0" err="1"/>
              <a:t>wordt</a:t>
            </a:r>
            <a:r>
              <a:rPr lang="en-GB" dirty="0"/>
              <a:t> </a:t>
            </a:r>
            <a:r>
              <a:rPr lang="en-GB" dirty="0" err="1"/>
              <a:t>voorspelt</a:t>
            </a:r>
            <a:r>
              <a:rPr lang="en-GB" dirty="0"/>
              <a:t>.</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1647288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Elke </a:t>
            </a:r>
            <a:r>
              <a:rPr lang="en-GB" dirty="0" err="1"/>
              <a:t>laag</a:t>
            </a:r>
            <a:r>
              <a:rPr lang="en-GB" dirty="0"/>
              <a:t> </a:t>
            </a:r>
            <a:r>
              <a:rPr lang="en-GB" dirty="0" err="1"/>
              <a:t>bestaat</a:t>
            </a:r>
            <a:r>
              <a:rPr lang="en-GB" dirty="0"/>
              <a:t> </a:t>
            </a:r>
            <a:r>
              <a:rPr lang="en-GB" dirty="0" err="1"/>
              <a:t>uit</a:t>
            </a:r>
            <a:r>
              <a:rPr lang="en-GB" dirty="0"/>
              <a:t> </a:t>
            </a:r>
            <a:r>
              <a:rPr lang="en-GB" dirty="0" err="1"/>
              <a:t>een</a:t>
            </a:r>
            <a:r>
              <a:rPr lang="en-GB" dirty="0"/>
              <a:t> of </a:t>
            </a:r>
            <a:r>
              <a:rPr lang="en-GB" dirty="0" err="1"/>
              <a:t>meerdere</a:t>
            </a:r>
            <a:r>
              <a:rPr lang="en-GB" dirty="0"/>
              <a:t> </a:t>
            </a:r>
            <a:r>
              <a:rPr lang="en-GB" dirty="0" err="1"/>
              <a:t>neuronen</a:t>
            </a:r>
            <a:r>
              <a:rPr lang="en-GB" dirty="0"/>
              <a:t>.</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2602241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Elke </a:t>
            </a:r>
            <a:r>
              <a:rPr lang="en-GB" dirty="0" err="1"/>
              <a:t>laag</a:t>
            </a:r>
            <a:r>
              <a:rPr lang="en-GB" dirty="0"/>
              <a:t> </a:t>
            </a:r>
            <a:r>
              <a:rPr lang="en-GB" dirty="0" err="1"/>
              <a:t>bestaat</a:t>
            </a:r>
            <a:r>
              <a:rPr lang="en-GB" dirty="0"/>
              <a:t> </a:t>
            </a:r>
            <a:r>
              <a:rPr lang="en-GB" dirty="0" err="1"/>
              <a:t>uit</a:t>
            </a:r>
            <a:r>
              <a:rPr lang="en-GB" dirty="0"/>
              <a:t> </a:t>
            </a:r>
            <a:r>
              <a:rPr lang="en-GB" dirty="0" err="1"/>
              <a:t>een</a:t>
            </a:r>
            <a:r>
              <a:rPr lang="en-GB" dirty="0"/>
              <a:t> of </a:t>
            </a:r>
            <a:r>
              <a:rPr lang="en-GB" dirty="0" err="1"/>
              <a:t>meerdere</a:t>
            </a:r>
            <a:r>
              <a:rPr lang="en-GB" dirty="0"/>
              <a:t> </a:t>
            </a:r>
            <a:r>
              <a:rPr lang="en-GB" dirty="0" err="1"/>
              <a:t>neuronen</a:t>
            </a:r>
            <a:r>
              <a:rPr lang="en-GB" dirty="0"/>
              <a:t>.</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3755940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Elke </a:t>
            </a:r>
            <a:r>
              <a:rPr lang="en-GB" dirty="0" err="1"/>
              <a:t>laag</a:t>
            </a:r>
            <a:r>
              <a:rPr lang="en-GB" dirty="0"/>
              <a:t> </a:t>
            </a:r>
            <a:r>
              <a:rPr lang="en-GB" dirty="0" err="1"/>
              <a:t>bestaat</a:t>
            </a:r>
            <a:r>
              <a:rPr lang="en-GB" dirty="0"/>
              <a:t> </a:t>
            </a:r>
            <a:r>
              <a:rPr lang="en-GB" dirty="0" err="1"/>
              <a:t>uit</a:t>
            </a:r>
            <a:r>
              <a:rPr lang="en-GB" dirty="0"/>
              <a:t> </a:t>
            </a:r>
            <a:r>
              <a:rPr lang="en-GB" dirty="0" err="1"/>
              <a:t>een</a:t>
            </a:r>
            <a:r>
              <a:rPr lang="en-GB" dirty="0"/>
              <a:t> of </a:t>
            </a:r>
            <a:r>
              <a:rPr lang="en-GB" dirty="0" err="1"/>
              <a:t>meerdere</a:t>
            </a:r>
            <a:r>
              <a:rPr lang="en-GB" dirty="0"/>
              <a:t> </a:t>
            </a:r>
            <a:r>
              <a:rPr lang="en-GB" dirty="0" err="1"/>
              <a:t>neuronen</a:t>
            </a:r>
            <a:r>
              <a:rPr lang="en-GB" dirty="0"/>
              <a:t>.</a:t>
            </a:r>
          </a:p>
          <a:p>
            <a:r>
              <a:rPr lang="en-GB" dirty="0" err="1"/>
              <a:t>Neuronen</a:t>
            </a:r>
            <a:r>
              <a:rPr lang="en-GB" dirty="0"/>
              <a:t> </a:t>
            </a:r>
            <a:r>
              <a:rPr lang="en-GB" dirty="0" err="1"/>
              <a:t>voeren</a:t>
            </a:r>
            <a:r>
              <a:rPr lang="en-GB" dirty="0"/>
              <a:t> </a:t>
            </a:r>
            <a:r>
              <a:rPr lang="en-GB" dirty="0" err="1"/>
              <a:t>een</a:t>
            </a:r>
            <a:r>
              <a:rPr lang="en-GB" dirty="0"/>
              <a:t> weighted sum </a:t>
            </a:r>
            <a:r>
              <a:rPr lang="en-GB" dirty="0" err="1"/>
              <a:t>uit</a:t>
            </a:r>
            <a:r>
              <a:rPr lang="en-GB" dirty="0"/>
              <a:t> op de inputs </a:t>
            </a:r>
            <a:r>
              <a:rPr lang="en-GB" dirty="0" err="1"/>
              <a:t>en</a:t>
            </a:r>
            <a:r>
              <a:rPr lang="en-GB" dirty="0"/>
              <a:t> de weights. </a:t>
            </a:r>
          </a:p>
          <a:p>
            <a:r>
              <a:rPr lang="en-GB" dirty="0"/>
              <a:t>Er </a:t>
            </a:r>
            <a:r>
              <a:rPr lang="en-GB" dirty="0" err="1"/>
              <a:t>wordt</a:t>
            </a:r>
            <a:r>
              <a:rPr lang="en-GB" dirty="0"/>
              <a:t> </a:t>
            </a:r>
            <a:r>
              <a:rPr lang="en-GB" dirty="0" err="1"/>
              <a:t>een</a:t>
            </a:r>
            <a:r>
              <a:rPr lang="en-GB" dirty="0"/>
              <a:t> bias </a:t>
            </a:r>
            <a:r>
              <a:rPr lang="en-GB" dirty="0" err="1"/>
              <a:t>bij</a:t>
            </a:r>
            <a:r>
              <a:rPr lang="en-GB" dirty="0"/>
              <a:t> </a:t>
            </a:r>
            <a:r>
              <a:rPr lang="en-GB" dirty="0" err="1"/>
              <a:t>opgeteld</a:t>
            </a:r>
            <a:r>
              <a:rPr lang="en-GB" dirty="0"/>
              <a:t> om </a:t>
            </a:r>
            <a:r>
              <a:rPr lang="en-GB" dirty="0" err="1"/>
              <a:t>te</a:t>
            </a:r>
            <a:r>
              <a:rPr lang="en-GB" dirty="0"/>
              <a:t> </a:t>
            </a:r>
            <a:r>
              <a:rPr lang="en-GB" dirty="0" err="1"/>
              <a:t>kickstarten</a:t>
            </a:r>
            <a:r>
              <a:rPr lang="en-GB" dirty="0"/>
              <a:t>:</a:t>
            </a:r>
          </a:p>
          <a:p>
            <a:r>
              <a:rPr lang="en-US" sz="1200" b="0" i="0" kern="1200" dirty="0">
                <a:solidFill>
                  <a:schemeClr val="tx1"/>
                </a:solidFill>
                <a:effectLst/>
                <a:latin typeface="+mn-lt"/>
                <a:ea typeface="+mn-ea"/>
                <a:cs typeface="+mn-cs"/>
              </a:rPr>
              <a:t>	 if you have a lot of data that is very noisy, adding bias can help the network learn the underlying pattern better. Bias can also help the network learn more complex functions by shifting the activation function across the plane either 	towards the left or the right.</a:t>
            </a:r>
          </a:p>
          <a:p>
            <a:r>
              <a:rPr lang="en-US" sz="1200" b="0" i="0" kern="1200" dirty="0">
                <a:solidFill>
                  <a:schemeClr val="tx1"/>
                </a:solidFill>
                <a:effectLst/>
                <a:latin typeface="+mn-lt"/>
                <a:ea typeface="+mn-ea"/>
                <a:cs typeface="+mn-cs"/>
              </a:rPr>
              <a:t>	Noem </a:t>
            </a:r>
            <a:r>
              <a:rPr lang="en-US" sz="1200" b="0" i="0" kern="1200" dirty="0" err="1">
                <a:solidFill>
                  <a:schemeClr val="tx1"/>
                </a:solidFill>
                <a:effectLst/>
                <a:latin typeface="+mn-lt"/>
                <a:ea typeface="+mn-ea"/>
                <a:cs typeface="+mn-cs"/>
              </a:rPr>
              <a:t>ook</a:t>
            </a:r>
            <a:r>
              <a:rPr lang="en-US" sz="1200" b="0" i="0" kern="1200" dirty="0">
                <a:solidFill>
                  <a:schemeClr val="tx1"/>
                </a:solidFill>
                <a:effectLst/>
                <a:latin typeface="+mn-lt"/>
                <a:ea typeface="+mn-ea"/>
                <a:cs typeface="+mn-cs"/>
              </a:rPr>
              <a:t> y = ax +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voorbeeld</a:t>
            </a:r>
            <a:endParaRPr lang="en-GB" dirty="0"/>
          </a:p>
          <a:p>
            <a:endParaRPr lang="en-GB" dirty="0"/>
          </a:p>
          <a:p>
            <a:r>
              <a:rPr lang="en-GB" dirty="0" err="1"/>
              <a:t>Dit</a:t>
            </a:r>
            <a:r>
              <a:rPr lang="en-GB" dirty="0"/>
              <a:t> </a:t>
            </a:r>
            <a:r>
              <a:rPr lang="en-GB" dirty="0" err="1"/>
              <a:t>gaat</a:t>
            </a:r>
            <a:r>
              <a:rPr lang="en-GB" dirty="0"/>
              <a:t> door </a:t>
            </a:r>
            <a:r>
              <a:rPr lang="en-GB" dirty="0" err="1"/>
              <a:t>een</a:t>
            </a:r>
            <a:r>
              <a:rPr lang="en-GB" dirty="0"/>
              <a:t> </a:t>
            </a:r>
            <a:r>
              <a:rPr lang="en-GB" dirty="0" err="1"/>
              <a:t>activatiefunctie</a:t>
            </a:r>
            <a:r>
              <a:rPr lang="en-GB" dirty="0"/>
              <a:t> </a:t>
            </a:r>
            <a:r>
              <a:rPr lang="en-GB" dirty="0" err="1"/>
              <a:t>heen</a:t>
            </a:r>
            <a:r>
              <a:rPr lang="en-GB" dirty="0"/>
              <a:t>.</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2802904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Leg </a:t>
            </a:r>
            <a:r>
              <a:rPr lang="en-GB" dirty="0" err="1"/>
              <a:t>uit</a:t>
            </a:r>
            <a:r>
              <a:rPr lang="en-GB" dirty="0"/>
              <a:t> wat </a:t>
            </a:r>
            <a:r>
              <a:rPr lang="en-GB" dirty="0" err="1"/>
              <a:t>lineaire</a:t>
            </a:r>
            <a:r>
              <a:rPr lang="en-GB" dirty="0"/>
              <a:t> algebra is.</a:t>
            </a:r>
          </a:p>
          <a:p>
            <a:r>
              <a:rPr lang="en-GB" dirty="0" err="1"/>
              <a:t>Verschil</a:t>
            </a:r>
            <a:r>
              <a:rPr lang="en-GB" dirty="0"/>
              <a:t> </a:t>
            </a:r>
            <a:r>
              <a:rPr lang="en-GB" dirty="0" err="1"/>
              <a:t>tussen</a:t>
            </a:r>
            <a:r>
              <a:rPr lang="en-GB" dirty="0"/>
              <a:t> </a:t>
            </a:r>
            <a:r>
              <a:rPr lang="en-GB" dirty="0" err="1"/>
              <a:t>lineair</a:t>
            </a:r>
            <a:r>
              <a:rPr lang="en-GB" dirty="0"/>
              <a:t> </a:t>
            </a:r>
            <a:r>
              <a:rPr lang="en-GB" dirty="0" err="1"/>
              <a:t>en</a:t>
            </a:r>
            <a:r>
              <a:rPr lang="en-GB" dirty="0"/>
              <a:t> non-</a:t>
            </a:r>
            <a:r>
              <a:rPr lang="en-GB" dirty="0" err="1"/>
              <a:t>lineair</a:t>
            </a:r>
            <a:r>
              <a:rPr lang="en-GB" dirty="0"/>
              <a:t>: </a:t>
            </a:r>
            <a:r>
              <a:rPr lang="en-GB" dirty="0" err="1"/>
              <a:t>Lineair</a:t>
            </a:r>
            <a:r>
              <a:rPr lang="en-GB" dirty="0"/>
              <a:t> </a:t>
            </a:r>
            <a:r>
              <a:rPr lang="en-GB" dirty="0" err="1"/>
              <a:t>rechte</a:t>
            </a:r>
            <a:r>
              <a:rPr lang="en-GB" dirty="0"/>
              <a:t> </a:t>
            </a:r>
            <a:r>
              <a:rPr lang="en-GB" dirty="0" err="1"/>
              <a:t>lijn</a:t>
            </a:r>
            <a:r>
              <a:rPr lang="en-GB" dirty="0"/>
              <a:t>, non-</a:t>
            </a:r>
            <a:r>
              <a:rPr lang="en-GB" dirty="0" err="1"/>
              <a:t>lineair</a:t>
            </a:r>
            <a:r>
              <a:rPr lang="en-GB" dirty="0"/>
              <a:t> curved. Slope is constant </a:t>
            </a:r>
            <a:r>
              <a:rPr lang="en-GB" dirty="0" err="1"/>
              <a:t>bij</a:t>
            </a:r>
            <a:r>
              <a:rPr lang="en-GB" dirty="0"/>
              <a:t> </a:t>
            </a:r>
            <a:r>
              <a:rPr lang="en-GB" dirty="0" err="1"/>
              <a:t>lineaire</a:t>
            </a:r>
            <a:r>
              <a:rPr lang="en-GB" dirty="0"/>
              <a:t> </a:t>
            </a:r>
            <a:r>
              <a:rPr lang="en-GB" dirty="0" err="1"/>
              <a:t>functies</a:t>
            </a:r>
            <a:r>
              <a:rPr lang="en-GB" dirty="0"/>
              <a:t>, </a:t>
            </a:r>
            <a:r>
              <a:rPr lang="en-GB" dirty="0" err="1"/>
              <a:t>niet</a:t>
            </a:r>
            <a:r>
              <a:rPr lang="en-GB" dirty="0"/>
              <a:t> </a:t>
            </a:r>
            <a:r>
              <a:rPr lang="en-GB" dirty="0" err="1"/>
              <a:t>bij</a:t>
            </a:r>
            <a:r>
              <a:rPr lang="en-GB" dirty="0"/>
              <a:t> non-</a:t>
            </a:r>
            <a:r>
              <a:rPr lang="en-GB" dirty="0" err="1"/>
              <a:t>lineaire</a:t>
            </a:r>
            <a:r>
              <a:rPr lang="en-GB" dirty="0"/>
              <a:t> </a:t>
            </a:r>
            <a:r>
              <a:rPr lang="en-GB" dirty="0" err="1"/>
              <a:t>functies</a:t>
            </a:r>
            <a:r>
              <a:rPr lang="en-GB" dirty="0"/>
              <a:t>.</a:t>
            </a:r>
          </a:p>
        </p:txBody>
      </p:sp>
      <p:sp>
        <p:nvSpPr>
          <p:cNvPr id="4" name="Slide Number Placeholder 3"/>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172823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err="1"/>
              <a:t>Lineair</a:t>
            </a:r>
            <a:r>
              <a:rPr lang="en-GB" baseline="0" dirty="0"/>
              <a:t>: de </a:t>
            </a:r>
            <a:r>
              <a:rPr lang="en-GB" baseline="0" dirty="0" err="1"/>
              <a:t>datapunten</a:t>
            </a:r>
            <a:r>
              <a:rPr lang="en-GB" baseline="0" dirty="0"/>
              <a:t> </a:t>
            </a:r>
            <a:r>
              <a:rPr lang="en-GB" baseline="0" dirty="0" err="1"/>
              <a:t>blijven</a:t>
            </a:r>
            <a:r>
              <a:rPr lang="en-GB" baseline="0" dirty="0"/>
              <a:t> in </a:t>
            </a:r>
            <a:r>
              <a:rPr lang="en-GB" baseline="0" dirty="0" err="1"/>
              <a:t>dezelfde</a:t>
            </a:r>
            <a:r>
              <a:rPr lang="en-GB" baseline="0" dirty="0"/>
              <a:t> </a:t>
            </a:r>
            <a:r>
              <a:rPr lang="en-GB" baseline="0" dirty="0" err="1"/>
              <a:t>verhouding</a:t>
            </a:r>
            <a:r>
              <a:rPr lang="en-GB" baseline="0" dirty="0"/>
              <a:t> tot </a:t>
            </a:r>
            <a:r>
              <a:rPr lang="en-GB" baseline="0" dirty="0" err="1"/>
              <a:t>elkaar</a:t>
            </a:r>
            <a:r>
              <a:rPr lang="en-GB" baseline="0" dirty="0"/>
              <a:t> </a:t>
            </a:r>
            <a:r>
              <a:rPr lang="en-GB" baseline="0" dirty="0" err="1"/>
              <a:t>staan</a:t>
            </a:r>
            <a:r>
              <a:rPr lang="en-US" baseline="0" dirty="0"/>
              <a:t>. </a:t>
            </a:r>
            <a:r>
              <a:rPr lang="en-US" baseline="0" dirty="0" err="1"/>
              <a:t>Verwijs</a:t>
            </a:r>
            <a:r>
              <a:rPr lang="en-US" baseline="0" dirty="0"/>
              <a:t> </a:t>
            </a:r>
            <a:r>
              <a:rPr lang="en-US" baseline="0" dirty="0" err="1"/>
              <a:t>naar</a:t>
            </a:r>
            <a:r>
              <a:rPr lang="en-US" baseline="0" dirty="0"/>
              <a:t> het </a:t>
            </a:r>
            <a:r>
              <a:rPr lang="en-US" baseline="0" dirty="0" err="1"/>
              <a:t>eerdere</a:t>
            </a:r>
            <a:r>
              <a:rPr lang="en-US" baseline="0" dirty="0"/>
              <a:t> </a:t>
            </a:r>
            <a:r>
              <a:rPr lang="en-US" baseline="0" dirty="0" err="1"/>
              <a:t>voorbeeld</a:t>
            </a:r>
            <a:endParaRPr lang="en-GB" baseline="0" dirty="0"/>
          </a:p>
        </p:txBody>
      </p:sp>
      <p:sp>
        <p:nvSpPr>
          <p:cNvPr id="4" name="Slide Number Placeholder 3"/>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2808458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3002679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9579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499032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Hoe </a:t>
            </a:r>
            <a:r>
              <a:rPr lang="en-GB" dirty="0" err="1"/>
              <a:t>ver</a:t>
            </a:r>
            <a:r>
              <a:rPr lang="en-GB" dirty="0"/>
              <a:t> is de output van de </a:t>
            </a:r>
            <a:r>
              <a:rPr lang="en-GB" dirty="0" err="1"/>
              <a:t>waarheid</a:t>
            </a:r>
            <a:r>
              <a:rPr lang="en-GB" dirty="0"/>
              <a:t> </a:t>
            </a:r>
            <a:r>
              <a:rPr lang="en-GB" dirty="0" err="1"/>
              <a:t>verwijderd</a:t>
            </a:r>
            <a:r>
              <a:rPr lang="en-GB" dirty="0"/>
              <a:t>?</a:t>
            </a:r>
          </a:p>
          <a:p>
            <a:r>
              <a:rPr lang="en-GB" dirty="0"/>
              <a:t>Neem </a:t>
            </a:r>
            <a:r>
              <a:rPr lang="en-GB" dirty="0" err="1"/>
              <a:t>voorspelling</a:t>
            </a:r>
            <a:r>
              <a:rPr lang="en-GB" dirty="0"/>
              <a:t> </a:t>
            </a:r>
            <a:r>
              <a:rPr lang="en-GB" dirty="0" err="1"/>
              <a:t>en</a:t>
            </a:r>
            <a:r>
              <a:rPr lang="en-GB" dirty="0"/>
              <a:t> true target, </a:t>
            </a:r>
            <a:r>
              <a:rPr lang="en-GB" dirty="0" err="1"/>
              <a:t>bereken</a:t>
            </a:r>
            <a:r>
              <a:rPr lang="en-GB" dirty="0"/>
              <a:t> </a:t>
            </a:r>
            <a:r>
              <a:rPr lang="en-GB" dirty="0" err="1"/>
              <a:t>een</a:t>
            </a:r>
            <a:r>
              <a:rPr lang="en-GB" dirty="0"/>
              <a:t> distance score</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25</a:t>
            </a:fld>
            <a:endParaRPr lang="en-US" dirty="0"/>
          </a:p>
        </p:txBody>
      </p:sp>
    </p:spTree>
    <p:extLst>
      <p:ext uri="{BB962C8B-B14F-4D97-AF65-F5344CB8AC3E}">
        <p14:creationId xmlns:p14="http://schemas.microsoft.com/office/powerpoint/2010/main" val="71095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 </a:t>
            </a:r>
            <a:r>
              <a:rPr lang="en-GB" dirty="0" err="1"/>
              <a:t>taak</a:t>
            </a:r>
            <a:r>
              <a:rPr lang="en-GB" dirty="0"/>
              <a:t> van de optimizer is de loss score </a:t>
            </a:r>
            <a:r>
              <a:rPr lang="en-GB" dirty="0" err="1"/>
              <a:t>gebruiken</a:t>
            </a:r>
            <a:r>
              <a:rPr lang="en-GB" dirty="0"/>
              <a:t> om de </a:t>
            </a:r>
            <a:r>
              <a:rPr lang="en-GB" dirty="0" err="1"/>
              <a:t>gewichten</a:t>
            </a:r>
            <a:r>
              <a:rPr lang="en-GB" dirty="0"/>
              <a:t> </a:t>
            </a:r>
            <a:r>
              <a:rPr lang="en-GB" dirty="0" err="1"/>
              <a:t>een</a:t>
            </a:r>
            <a:r>
              <a:rPr lang="en-GB" dirty="0"/>
              <a:t> </a:t>
            </a:r>
            <a:r>
              <a:rPr lang="en-GB" dirty="0" err="1"/>
              <a:t>beetje</a:t>
            </a:r>
            <a:r>
              <a:rPr lang="en-GB" dirty="0"/>
              <a:t> </a:t>
            </a:r>
            <a:r>
              <a:rPr lang="en-GB" dirty="0" err="1"/>
              <a:t>aan</a:t>
            </a:r>
            <a:r>
              <a:rPr lang="en-GB" dirty="0"/>
              <a:t> </a:t>
            </a:r>
            <a:r>
              <a:rPr lang="en-GB" dirty="0" err="1"/>
              <a:t>te</a:t>
            </a:r>
            <a:r>
              <a:rPr lang="en-GB" dirty="0"/>
              <a:t> </a:t>
            </a:r>
            <a:r>
              <a:rPr lang="en-GB" dirty="0" err="1"/>
              <a:t>passen</a:t>
            </a:r>
            <a:r>
              <a:rPr lang="en-GB" dirty="0"/>
              <a:t>, </a:t>
            </a:r>
            <a:r>
              <a:rPr lang="en-GB" dirty="0" err="1"/>
              <a:t>zodat</a:t>
            </a:r>
            <a:r>
              <a:rPr lang="en-GB" dirty="0"/>
              <a:t> de loss score </a:t>
            </a:r>
            <a:r>
              <a:rPr lang="en-GB" dirty="0" err="1"/>
              <a:t>volgende</a:t>
            </a:r>
            <a:r>
              <a:rPr lang="en-GB" dirty="0"/>
              <a:t> </a:t>
            </a:r>
            <a:r>
              <a:rPr lang="en-GB" dirty="0" err="1"/>
              <a:t>keer</a:t>
            </a:r>
            <a:r>
              <a:rPr lang="en-GB" dirty="0"/>
              <a:t> lager is.</a:t>
            </a:r>
          </a:p>
          <a:p>
            <a:r>
              <a:rPr lang="en-GB" dirty="0" err="1"/>
              <a:t>Dit</a:t>
            </a:r>
            <a:r>
              <a:rPr lang="en-GB" dirty="0"/>
              <a:t> </a:t>
            </a:r>
            <a:r>
              <a:rPr lang="en-GB" dirty="0" err="1"/>
              <a:t>noemen</a:t>
            </a:r>
            <a:r>
              <a:rPr lang="en-GB" dirty="0"/>
              <a:t> we het </a:t>
            </a:r>
            <a:r>
              <a:rPr lang="en-GB" dirty="0" err="1"/>
              <a:t>minimaliseren</a:t>
            </a:r>
            <a:r>
              <a:rPr lang="en-GB" dirty="0"/>
              <a:t> van de loss </a:t>
            </a:r>
            <a:r>
              <a:rPr lang="en-GB" dirty="0" err="1"/>
              <a:t>functie</a:t>
            </a:r>
            <a:r>
              <a:rPr lang="en-GB" dirty="0"/>
              <a:t>.</a:t>
            </a:r>
          </a:p>
          <a:p>
            <a:r>
              <a:rPr lang="en-GB" dirty="0"/>
              <a:t>De </a:t>
            </a:r>
            <a:r>
              <a:rPr lang="en-GB" dirty="0" err="1"/>
              <a:t>gewichten</a:t>
            </a:r>
            <a:r>
              <a:rPr lang="en-GB" dirty="0"/>
              <a:t> </a:t>
            </a:r>
            <a:r>
              <a:rPr lang="en-GB" dirty="0" err="1"/>
              <a:t>worden</a:t>
            </a:r>
            <a:r>
              <a:rPr lang="en-GB" dirty="0"/>
              <a:t> </a:t>
            </a:r>
            <a:r>
              <a:rPr lang="en-GB" dirty="0" err="1"/>
              <a:t>aangepast</a:t>
            </a:r>
            <a:r>
              <a:rPr lang="en-GB" dirty="0"/>
              <a:t> </a:t>
            </a:r>
            <a:r>
              <a:rPr lang="en-GB" dirty="0" err="1"/>
              <a:t>dmv</a:t>
            </a:r>
            <a:r>
              <a:rPr lang="en-GB" dirty="0"/>
              <a:t> Backpropagation</a:t>
            </a:r>
          </a:p>
          <a:p>
            <a:r>
              <a:rPr lang="en-GB" dirty="0"/>
              <a:t>Maar hoe </a:t>
            </a:r>
            <a:r>
              <a:rPr lang="en-GB" dirty="0" err="1"/>
              <a:t>weet</a:t>
            </a:r>
            <a:r>
              <a:rPr lang="en-GB" dirty="0"/>
              <a:t> de optimizer met </a:t>
            </a:r>
            <a:r>
              <a:rPr lang="en-GB" dirty="0" err="1"/>
              <a:t>hoeveel</a:t>
            </a:r>
            <a:r>
              <a:rPr lang="en-GB" dirty="0"/>
              <a:t> de </a:t>
            </a:r>
            <a:r>
              <a:rPr lang="en-GB" dirty="0" err="1"/>
              <a:t>gewichten</a:t>
            </a:r>
            <a:r>
              <a:rPr lang="en-GB" dirty="0"/>
              <a:t> </a:t>
            </a:r>
            <a:r>
              <a:rPr lang="en-GB" dirty="0" err="1"/>
              <a:t>moeten</a:t>
            </a:r>
            <a:r>
              <a:rPr lang="en-GB" dirty="0"/>
              <a:t> </a:t>
            </a:r>
            <a:r>
              <a:rPr lang="en-GB" dirty="0" err="1"/>
              <a:t>worden</a:t>
            </a:r>
            <a:r>
              <a:rPr lang="en-GB" dirty="0"/>
              <a:t> </a:t>
            </a:r>
            <a:r>
              <a:rPr lang="en-GB" dirty="0" err="1"/>
              <a:t>aangepast</a:t>
            </a:r>
            <a:r>
              <a:rPr lang="en-GB" dirty="0"/>
              <a:t>?</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26</a:t>
            </a:fld>
            <a:endParaRPr lang="en-US" dirty="0"/>
          </a:p>
        </p:txBody>
      </p:sp>
    </p:spTree>
    <p:extLst>
      <p:ext uri="{BB962C8B-B14F-4D97-AF65-F5344CB8AC3E}">
        <p14:creationId xmlns:p14="http://schemas.microsoft.com/office/powerpoint/2010/main" val="590673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Optimizer </a:t>
            </a:r>
            <a:r>
              <a:rPr lang="en-GB" dirty="0" err="1"/>
              <a:t>probeert</a:t>
            </a:r>
            <a:r>
              <a:rPr lang="en-GB" dirty="0"/>
              <a:t> </a:t>
            </a:r>
            <a:r>
              <a:rPr lang="en-GB" dirty="0" err="1"/>
              <a:t>waarden</a:t>
            </a:r>
            <a:r>
              <a:rPr lang="en-GB" dirty="0"/>
              <a:t> </a:t>
            </a:r>
            <a:r>
              <a:rPr lang="en-GB" dirty="0" err="1"/>
              <a:t>voor</a:t>
            </a:r>
            <a:r>
              <a:rPr lang="en-GB" dirty="0"/>
              <a:t> W </a:t>
            </a:r>
            <a:r>
              <a:rPr lang="en-GB" dirty="0" err="1"/>
              <a:t>te</a:t>
            </a:r>
            <a:r>
              <a:rPr lang="en-GB" dirty="0"/>
              <a:t> </a:t>
            </a:r>
            <a:r>
              <a:rPr lang="en-GB" dirty="0" err="1"/>
              <a:t>vinden</a:t>
            </a:r>
            <a:r>
              <a:rPr lang="en-GB" dirty="0"/>
              <a:t> </a:t>
            </a:r>
            <a:r>
              <a:rPr lang="en-GB" dirty="0" err="1"/>
              <a:t>zodat</a:t>
            </a:r>
            <a:r>
              <a:rPr lang="en-GB" dirty="0"/>
              <a:t> de </a:t>
            </a:r>
            <a:r>
              <a:rPr lang="en-GB" dirty="0" err="1"/>
              <a:t>fout</a:t>
            </a:r>
            <a:r>
              <a:rPr lang="en-GB" dirty="0"/>
              <a:t> </a:t>
            </a:r>
            <a:r>
              <a:rPr lang="en-GB" dirty="0" err="1"/>
              <a:t>resulterende</a:t>
            </a:r>
            <a:r>
              <a:rPr lang="en-GB" dirty="0"/>
              <a:t> </a:t>
            </a:r>
            <a:r>
              <a:rPr lang="en-GB" dirty="0" err="1"/>
              <a:t>uit</a:t>
            </a:r>
            <a:r>
              <a:rPr lang="en-GB" dirty="0"/>
              <a:t> de </a:t>
            </a:r>
            <a:r>
              <a:rPr lang="en-GB" dirty="0" err="1"/>
              <a:t>lossfunctie</a:t>
            </a:r>
            <a:r>
              <a:rPr lang="en-GB" dirty="0"/>
              <a:t> het </a:t>
            </a:r>
            <a:r>
              <a:rPr lang="en-GB" dirty="0" err="1"/>
              <a:t>kleinst</a:t>
            </a:r>
            <a:r>
              <a:rPr lang="en-GB" dirty="0"/>
              <a:t> is.</a:t>
            </a:r>
          </a:p>
          <a:p>
            <a:r>
              <a:rPr lang="en-GB" dirty="0"/>
              <a:t>De </a:t>
            </a:r>
            <a:r>
              <a:rPr lang="en-GB" dirty="0" err="1"/>
              <a:t>lossfunctie</a:t>
            </a:r>
            <a:r>
              <a:rPr lang="en-GB" dirty="0"/>
              <a:t> </a:t>
            </a:r>
            <a:r>
              <a:rPr lang="en-GB" dirty="0" err="1"/>
              <a:t>vergelijkt</a:t>
            </a:r>
            <a:r>
              <a:rPr lang="en-GB" dirty="0"/>
              <a:t> het </a:t>
            </a:r>
            <a:r>
              <a:rPr lang="en-GB" dirty="0" err="1"/>
              <a:t>echte</a:t>
            </a:r>
            <a:r>
              <a:rPr lang="en-GB" dirty="0"/>
              <a:t> label met de </a:t>
            </a:r>
            <a:r>
              <a:rPr lang="en-GB" dirty="0" err="1"/>
              <a:t>voorspelde</a:t>
            </a:r>
            <a:r>
              <a:rPr lang="en-GB" dirty="0"/>
              <a:t> label van het model, </a:t>
            </a:r>
            <a:r>
              <a:rPr lang="en-GB" dirty="0" err="1"/>
              <a:t>waar</a:t>
            </a:r>
            <a:r>
              <a:rPr lang="en-GB" dirty="0"/>
              <a:t> het </a:t>
            </a:r>
            <a:r>
              <a:rPr lang="en-GB" dirty="0" err="1"/>
              <a:t>voorspelde</a:t>
            </a:r>
            <a:r>
              <a:rPr lang="en-GB" dirty="0"/>
              <a:t> label alle </a:t>
            </a:r>
            <a:r>
              <a:rPr lang="en-GB" dirty="0" err="1"/>
              <a:t>berekingen</a:t>
            </a:r>
            <a:r>
              <a:rPr lang="en-GB" dirty="0"/>
              <a:t> </a:t>
            </a:r>
            <a:r>
              <a:rPr lang="en-GB" dirty="0" err="1"/>
              <a:t>zijn</a:t>
            </a:r>
            <a:r>
              <a:rPr lang="en-GB" dirty="0"/>
              <a:t> van </a:t>
            </a:r>
            <a:r>
              <a:rPr lang="en-GB" dirty="0" err="1"/>
              <a:t>ons</a:t>
            </a:r>
            <a:r>
              <a:rPr lang="en-GB" dirty="0"/>
              <a:t> model</a:t>
            </a:r>
          </a:p>
          <a:p>
            <a:r>
              <a:rPr lang="en-GB" dirty="0" err="1"/>
              <a:t>Naast</a:t>
            </a:r>
            <a:r>
              <a:rPr lang="en-GB" dirty="0"/>
              <a:t> W, </a:t>
            </a:r>
            <a:r>
              <a:rPr lang="en-GB" dirty="0" err="1"/>
              <a:t>staat</a:t>
            </a:r>
            <a:r>
              <a:rPr lang="en-GB" dirty="0"/>
              <a:t> </a:t>
            </a:r>
            <a:r>
              <a:rPr lang="en-GB" dirty="0" err="1"/>
              <a:t>alles</a:t>
            </a:r>
            <a:r>
              <a:rPr lang="en-GB" dirty="0"/>
              <a:t> </a:t>
            </a:r>
            <a:r>
              <a:rPr lang="en-GB" dirty="0" err="1"/>
              <a:t>eigenlijk</a:t>
            </a:r>
            <a:r>
              <a:rPr lang="en-GB" dirty="0"/>
              <a:t> vast! Wat we </a:t>
            </a:r>
            <a:r>
              <a:rPr lang="en-GB" dirty="0" err="1"/>
              <a:t>eigenlijk</a:t>
            </a:r>
            <a:r>
              <a:rPr lang="en-GB" dirty="0"/>
              <a:t> </a:t>
            </a:r>
            <a:r>
              <a:rPr lang="en-GB" dirty="0" err="1"/>
              <a:t>doen</a:t>
            </a:r>
            <a:r>
              <a:rPr lang="en-GB" dirty="0"/>
              <a:t> met </a:t>
            </a:r>
            <a:r>
              <a:rPr lang="en-GB" dirty="0" err="1"/>
              <a:t>neurale</a:t>
            </a:r>
            <a:r>
              <a:rPr lang="en-GB" dirty="0"/>
              <a:t> </a:t>
            </a:r>
            <a:r>
              <a:rPr lang="en-GB" dirty="0" err="1"/>
              <a:t>netwerken</a:t>
            </a:r>
            <a:r>
              <a:rPr lang="en-GB" dirty="0"/>
              <a:t> is het </a:t>
            </a:r>
            <a:r>
              <a:rPr lang="en-GB" dirty="0" err="1"/>
              <a:t>gebruiken</a:t>
            </a:r>
            <a:r>
              <a:rPr lang="en-GB" dirty="0"/>
              <a:t> van W om x </a:t>
            </a:r>
            <a:r>
              <a:rPr lang="en-GB" dirty="0" err="1"/>
              <a:t>te</a:t>
            </a:r>
            <a:r>
              <a:rPr lang="en-GB" dirty="0"/>
              <a:t> </a:t>
            </a:r>
            <a:r>
              <a:rPr lang="en-GB" dirty="0" err="1"/>
              <a:t>voorspellen</a:t>
            </a:r>
            <a:endParaRPr lang="en-GB" dirty="0"/>
          </a:p>
          <a:p>
            <a:r>
              <a:rPr lang="en-GB" dirty="0" err="1"/>
              <a:t>Y_true</a:t>
            </a:r>
            <a:r>
              <a:rPr lang="en-GB" dirty="0"/>
              <a:t> </a:t>
            </a:r>
            <a:r>
              <a:rPr lang="en-GB" dirty="0" err="1"/>
              <a:t>staat</a:t>
            </a:r>
            <a:r>
              <a:rPr lang="en-GB" dirty="0"/>
              <a:t> </a:t>
            </a:r>
            <a:r>
              <a:rPr lang="en-GB" dirty="0" err="1"/>
              <a:t>ook</a:t>
            </a:r>
            <a:r>
              <a:rPr lang="en-GB" dirty="0"/>
              <a:t> vast, </a:t>
            </a:r>
            <a:r>
              <a:rPr lang="en-GB" dirty="0" err="1"/>
              <a:t>en</a:t>
            </a:r>
            <a:r>
              <a:rPr lang="en-GB" dirty="0"/>
              <a:t> X </a:t>
            </a:r>
            <a:r>
              <a:rPr lang="en-GB" dirty="0" err="1"/>
              <a:t>ook</a:t>
            </a:r>
            <a:r>
              <a:rPr lang="en-GB" dirty="0"/>
              <a:t>! </a:t>
            </a:r>
            <a:r>
              <a:rPr lang="en-GB" dirty="0" err="1"/>
              <a:t>Eigenlijk</a:t>
            </a:r>
            <a:r>
              <a:rPr lang="en-GB" dirty="0"/>
              <a:t> is het </a:t>
            </a:r>
            <a:r>
              <a:rPr lang="en-GB" dirty="0" err="1"/>
              <a:t>berekenen</a:t>
            </a:r>
            <a:r>
              <a:rPr lang="en-GB" dirty="0"/>
              <a:t> van de </a:t>
            </a:r>
            <a:r>
              <a:rPr lang="en-GB" dirty="0" err="1"/>
              <a:t>fout</a:t>
            </a:r>
            <a:r>
              <a:rPr lang="en-GB" dirty="0"/>
              <a:t> </a:t>
            </a:r>
            <a:r>
              <a:rPr lang="en-GB" dirty="0" err="1"/>
              <a:t>een</a:t>
            </a:r>
            <a:r>
              <a:rPr lang="en-GB" dirty="0"/>
              <a:t> </a:t>
            </a:r>
            <a:r>
              <a:rPr lang="en-GB" dirty="0" err="1"/>
              <a:t>functie</a:t>
            </a:r>
            <a:r>
              <a:rPr lang="en-GB" dirty="0"/>
              <a:t> die </a:t>
            </a:r>
            <a:r>
              <a:rPr lang="en-GB" dirty="0" err="1"/>
              <a:t>lossvalues</a:t>
            </a:r>
            <a:r>
              <a:rPr lang="en-GB" dirty="0"/>
              <a:t> </a:t>
            </a:r>
            <a:r>
              <a:rPr lang="en-GB" dirty="0" err="1"/>
              <a:t>zoekt</a:t>
            </a:r>
            <a:r>
              <a:rPr lang="en-GB" dirty="0"/>
              <a:t> </a:t>
            </a:r>
            <a:r>
              <a:rPr lang="en-GB" dirty="0" err="1"/>
              <a:t>voor</a:t>
            </a:r>
            <a:r>
              <a:rPr lang="en-GB" dirty="0"/>
              <a:t> </a:t>
            </a:r>
            <a:r>
              <a:rPr lang="en-GB" dirty="0" err="1"/>
              <a:t>ieder</a:t>
            </a:r>
            <a:r>
              <a:rPr lang="en-GB" dirty="0"/>
              <a:t> </a:t>
            </a:r>
            <a:r>
              <a:rPr lang="en-GB" dirty="0" err="1"/>
              <a:t>gewicht</a:t>
            </a:r>
            <a:r>
              <a:rPr lang="en-GB" dirty="0"/>
              <a:t> (input van de </a:t>
            </a:r>
            <a:r>
              <a:rPr lang="en-GB" dirty="0" err="1"/>
              <a:t>functie</a:t>
            </a:r>
            <a:r>
              <a:rPr lang="en-GB" dirty="0"/>
              <a:t>) </a:t>
            </a:r>
            <a:r>
              <a:rPr lang="en-GB" dirty="0" err="1"/>
              <a:t>en</a:t>
            </a:r>
            <a:r>
              <a:rPr lang="en-GB" dirty="0"/>
              <a:t> </a:t>
            </a:r>
            <a:r>
              <a:rPr lang="en-GB" dirty="0" err="1"/>
              <a:t>dat</a:t>
            </a:r>
            <a:r>
              <a:rPr lang="en-GB" dirty="0"/>
              <a:t> </a:t>
            </a:r>
            <a:r>
              <a:rPr lang="en-GB" dirty="0" err="1"/>
              <a:t>bij</a:t>
            </a:r>
            <a:r>
              <a:rPr lang="en-GB" dirty="0"/>
              <a:t> </a:t>
            </a:r>
            <a:r>
              <a:rPr lang="en-GB" dirty="0" err="1"/>
              <a:t>elkaar</a:t>
            </a:r>
            <a:r>
              <a:rPr lang="en-GB" dirty="0"/>
              <a:t> </a:t>
            </a:r>
            <a:r>
              <a:rPr lang="en-GB" dirty="0" err="1"/>
              <a:t>optelt</a:t>
            </a:r>
            <a:r>
              <a:rPr lang="en-GB" dirty="0"/>
              <a:t> </a:t>
            </a:r>
            <a:r>
              <a:rPr lang="en-GB" dirty="0" err="1"/>
              <a:t>voor</a:t>
            </a:r>
            <a:r>
              <a:rPr lang="en-GB" dirty="0"/>
              <a:t> de </a:t>
            </a:r>
            <a:r>
              <a:rPr lang="en-GB" dirty="0" err="1"/>
              <a:t>totale</a:t>
            </a:r>
            <a:r>
              <a:rPr lang="en-GB" dirty="0"/>
              <a:t> </a:t>
            </a:r>
            <a:r>
              <a:rPr lang="en-GB" dirty="0" err="1"/>
              <a:t>fout</a:t>
            </a:r>
            <a:r>
              <a:rPr lang="en-GB" dirty="0"/>
              <a:t>.</a:t>
            </a:r>
          </a:p>
          <a:p>
            <a:endParaRPr lang="en-GB" dirty="0"/>
          </a:p>
          <a:p>
            <a:r>
              <a:rPr lang="en-GB" dirty="0"/>
              <a:t>Laat </a:t>
            </a:r>
            <a:r>
              <a:rPr lang="en-GB" dirty="0" err="1"/>
              <a:t>voorbeeld</a:t>
            </a:r>
            <a:r>
              <a:rPr lang="en-GB" dirty="0"/>
              <a:t> </a:t>
            </a:r>
            <a:r>
              <a:rPr lang="en-GB" dirty="0" err="1"/>
              <a:t>zien</a:t>
            </a:r>
            <a:r>
              <a:rPr lang="en-GB" dirty="0"/>
              <a:t> met W = W0 (1 </a:t>
            </a:r>
            <a:r>
              <a:rPr lang="en-GB" dirty="0" err="1"/>
              <a:t>gewicht</a:t>
            </a:r>
            <a:r>
              <a:rPr lang="en-GB" dirty="0"/>
              <a:t>)</a:t>
            </a:r>
          </a:p>
          <a:p>
            <a:endParaRPr lang="en-GB"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27</a:t>
            </a:fld>
            <a:endParaRPr lang="en-US" dirty="0"/>
          </a:p>
        </p:txBody>
      </p:sp>
    </p:spTree>
    <p:extLst>
      <p:ext uri="{BB962C8B-B14F-4D97-AF65-F5344CB8AC3E}">
        <p14:creationId xmlns:p14="http://schemas.microsoft.com/office/powerpoint/2010/main" val="1877536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Deze</a:t>
            </a:r>
            <a:r>
              <a:rPr lang="en-GB" dirty="0"/>
              <a:t> </a:t>
            </a:r>
            <a:r>
              <a:rPr lang="en-GB" dirty="0" err="1"/>
              <a:t>lijn</a:t>
            </a:r>
            <a:r>
              <a:rPr lang="en-GB" dirty="0"/>
              <a:t> is de loss </a:t>
            </a:r>
            <a:r>
              <a:rPr lang="en-GB" dirty="0" err="1"/>
              <a:t>functie</a:t>
            </a:r>
            <a:r>
              <a:rPr lang="en-GB" dirty="0"/>
              <a:t> die </a:t>
            </a:r>
            <a:r>
              <a:rPr lang="en-GB" dirty="0" err="1"/>
              <a:t>ons</a:t>
            </a:r>
            <a:r>
              <a:rPr lang="en-GB" dirty="0"/>
              <a:t> </a:t>
            </a:r>
            <a:r>
              <a:rPr lang="en-GB" dirty="0" err="1"/>
              <a:t>enige</a:t>
            </a:r>
            <a:r>
              <a:rPr lang="en-GB" dirty="0"/>
              <a:t> </a:t>
            </a:r>
            <a:r>
              <a:rPr lang="en-GB" dirty="0" err="1"/>
              <a:t>gewichtje</a:t>
            </a:r>
            <a:r>
              <a:rPr lang="en-GB" dirty="0"/>
              <a:t> </a:t>
            </a:r>
            <a:r>
              <a:rPr lang="en-GB" dirty="0" err="1"/>
              <a:t>als</a:t>
            </a:r>
            <a:r>
              <a:rPr lang="en-GB" dirty="0"/>
              <a:t> input </a:t>
            </a:r>
            <a:r>
              <a:rPr lang="en-GB" dirty="0" err="1"/>
              <a:t>neemt</a:t>
            </a:r>
            <a:r>
              <a:rPr lang="en-GB" dirty="0"/>
              <a:t> </a:t>
            </a:r>
            <a:r>
              <a:rPr lang="en-GB" dirty="0" err="1"/>
              <a:t>en</a:t>
            </a:r>
            <a:r>
              <a:rPr lang="en-GB" dirty="0"/>
              <a:t> </a:t>
            </a:r>
            <a:r>
              <a:rPr lang="en-GB" dirty="0" err="1"/>
              <a:t>een</a:t>
            </a:r>
            <a:r>
              <a:rPr lang="en-GB" dirty="0"/>
              <a:t> </a:t>
            </a:r>
            <a:r>
              <a:rPr lang="en-GB" dirty="0" err="1"/>
              <a:t>fout</a:t>
            </a:r>
            <a:r>
              <a:rPr lang="en-GB" dirty="0"/>
              <a:t> </a:t>
            </a:r>
            <a:r>
              <a:rPr lang="en-GB" dirty="0" err="1"/>
              <a:t>voor</a:t>
            </a:r>
            <a:r>
              <a:rPr lang="en-GB" dirty="0"/>
              <a:t> </a:t>
            </a:r>
            <a:r>
              <a:rPr lang="en-GB" dirty="0" err="1"/>
              <a:t>dit</a:t>
            </a:r>
            <a:r>
              <a:rPr lang="en-GB" dirty="0"/>
              <a:t> </a:t>
            </a:r>
            <a:r>
              <a:rPr lang="en-GB" dirty="0" err="1"/>
              <a:t>gewicht</a:t>
            </a:r>
            <a:r>
              <a:rPr lang="en-GB" dirty="0"/>
              <a:t> </a:t>
            </a:r>
            <a:r>
              <a:rPr lang="en-GB" dirty="0" err="1"/>
              <a:t>als</a:t>
            </a:r>
            <a:r>
              <a:rPr lang="en-GB" dirty="0"/>
              <a:t> output </a:t>
            </a:r>
            <a:r>
              <a:rPr lang="en-GB" dirty="0" err="1"/>
              <a:t>heeft</a:t>
            </a:r>
            <a:r>
              <a:rPr lang="en-GB" dirty="0"/>
              <a:t>. </a:t>
            </a:r>
          </a:p>
          <a:p>
            <a:r>
              <a:rPr lang="en-GB" dirty="0" err="1"/>
              <a:t>Hebben</a:t>
            </a:r>
            <a:r>
              <a:rPr lang="en-GB" dirty="0"/>
              <a:t> </a:t>
            </a:r>
            <a:r>
              <a:rPr lang="en-GB" dirty="0" err="1"/>
              <a:t>jullie</a:t>
            </a:r>
            <a:r>
              <a:rPr lang="en-GB" dirty="0"/>
              <a:t> </a:t>
            </a:r>
            <a:r>
              <a:rPr lang="en-GB" dirty="0" err="1"/>
              <a:t>ooit</a:t>
            </a:r>
            <a:r>
              <a:rPr lang="en-GB" dirty="0"/>
              <a:t> van </a:t>
            </a:r>
            <a:r>
              <a:rPr lang="en-GB" dirty="0" err="1"/>
              <a:t>afgeleides</a:t>
            </a:r>
            <a:r>
              <a:rPr lang="en-GB" dirty="0"/>
              <a:t> </a:t>
            </a:r>
            <a:r>
              <a:rPr lang="en-GB" dirty="0" err="1"/>
              <a:t>gehoord</a:t>
            </a:r>
            <a:r>
              <a:rPr lang="en-GB" dirty="0"/>
              <a:t>?</a:t>
            </a:r>
          </a:p>
          <a:p>
            <a:r>
              <a:rPr lang="en-GB" dirty="0"/>
              <a:t>Slope van de </a:t>
            </a:r>
            <a:r>
              <a:rPr lang="en-GB" dirty="0" err="1"/>
              <a:t>functie</a:t>
            </a:r>
            <a:r>
              <a:rPr lang="en-GB" dirty="0"/>
              <a:t> / </a:t>
            </a:r>
            <a:r>
              <a:rPr lang="en-GB" dirty="0" err="1"/>
              <a:t>richting</a:t>
            </a:r>
            <a:r>
              <a:rPr lang="en-GB" dirty="0"/>
              <a:t> van </a:t>
            </a:r>
            <a:r>
              <a:rPr lang="en-GB" dirty="0" err="1"/>
              <a:t>steilste</a:t>
            </a:r>
            <a:r>
              <a:rPr lang="en-GB" dirty="0"/>
              <a:t> </a:t>
            </a:r>
            <a:r>
              <a:rPr lang="en-GB" dirty="0" err="1"/>
              <a:t>klim</a:t>
            </a:r>
            <a:endParaRPr lang="en-GB" dirty="0"/>
          </a:p>
          <a:p>
            <a:r>
              <a:rPr lang="en-GB" dirty="0"/>
              <a:t>De optimizer </a:t>
            </a:r>
            <a:r>
              <a:rPr lang="en-GB" dirty="0" err="1"/>
              <a:t>beweegt</a:t>
            </a:r>
            <a:r>
              <a:rPr lang="en-GB" dirty="0"/>
              <a:t> elk </a:t>
            </a:r>
            <a:r>
              <a:rPr lang="en-GB" dirty="0" err="1"/>
              <a:t>gewichtje</a:t>
            </a:r>
            <a:r>
              <a:rPr lang="en-GB" dirty="0"/>
              <a:t> in de </a:t>
            </a:r>
            <a:r>
              <a:rPr lang="en-GB" dirty="0" err="1"/>
              <a:t>tegengestelde</a:t>
            </a:r>
            <a:r>
              <a:rPr lang="en-GB" dirty="0"/>
              <a:t> </a:t>
            </a:r>
            <a:r>
              <a:rPr lang="en-GB" dirty="0" err="1"/>
              <a:t>richting</a:t>
            </a:r>
            <a:r>
              <a:rPr lang="en-GB" dirty="0"/>
              <a:t> van de gradient</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dirty="0"/>
          </a:p>
        </p:txBody>
      </p:sp>
    </p:spTree>
    <p:extLst>
      <p:ext uri="{BB962C8B-B14F-4D97-AF65-F5344CB8AC3E}">
        <p14:creationId xmlns:p14="http://schemas.microsoft.com/office/powerpoint/2010/main" val="3117508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Neem </a:t>
            </a:r>
            <a:r>
              <a:rPr lang="en-GB" dirty="0" err="1"/>
              <a:t>een</a:t>
            </a:r>
            <a:r>
              <a:rPr lang="en-GB" dirty="0"/>
              <a:t> </a:t>
            </a:r>
            <a:r>
              <a:rPr lang="en-GB" dirty="0" err="1"/>
              <a:t>niet</a:t>
            </a:r>
            <a:r>
              <a:rPr lang="en-GB" dirty="0"/>
              <a:t> </a:t>
            </a:r>
            <a:r>
              <a:rPr lang="en-GB" dirty="0" err="1"/>
              <a:t>te</a:t>
            </a:r>
            <a:r>
              <a:rPr lang="en-GB" dirty="0"/>
              <a:t> </a:t>
            </a:r>
            <a:r>
              <a:rPr lang="en-GB" dirty="0" err="1"/>
              <a:t>grote</a:t>
            </a:r>
            <a:r>
              <a:rPr lang="en-GB" dirty="0"/>
              <a:t> of </a:t>
            </a:r>
            <a:r>
              <a:rPr lang="en-GB" dirty="0" err="1"/>
              <a:t>kleine</a:t>
            </a:r>
            <a:r>
              <a:rPr lang="en-GB" dirty="0"/>
              <a:t> learning rate.</a:t>
            </a:r>
          </a:p>
          <a:p>
            <a:endParaRPr lang="en-GB" dirty="0"/>
          </a:p>
          <a:p>
            <a:r>
              <a:rPr lang="en-GB" dirty="0" err="1"/>
              <a:t>Sommige</a:t>
            </a:r>
            <a:r>
              <a:rPr lang="en-GB" dirty="0"/>
              <a:t> optimizers </a:t>
            </a:r>
            <a:r>
              <a:rPr lang="en-GB" dirty="0" err="1"/>
              <a:t>kunnen</a:t>
            </a:r>
            <a:r>
              <a:rPr lang="en-GB" dirty="0"/>
              <a:t> de learning rate </a:t>
            </a:r>
            <a:r>
              <a:rPr lang="en-GB" dirty="0" err="1"/>
              <a:t>zelf</a:t>
            </a:r>
            <a:r>
              <a:rPr lang="en-GB" dirty="0"/>
              <a:t> </a:t>
            </a:r>
            <a:r>
              <a:rPr lang="en-GB" dirty="0" err="1"/>
              <a:t>aanpassen</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dirty="0"/>
          </a:p>
        </p:txBody>
      </p:sp>
    </p:spTree>
    <p:extLst>
      <p:ext uri="{BB962C8B-B14F-4D97-AF65-F5344CB8AC3E}">
        <p14:creationId xmlns:p14="http://schemas.microsoft.com/office/powerpoint/2010/main" val="4194145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 </a:t>
            </a:r>
            <a:r>
              <a:rPr lang="en-GB" dirty="0" err="1"/>
              <a:t>taak</a:t>
            </a:r>
            <a:r>
              <a:rPr lang="en-GB" dirty="0"/>
              <a:t> van de optimizer is de loss score </a:t>
            </a:r>
            <a:r>
              <a:rPr lang="en-GB" dirty="0" err="1"/>
              <a:t>gebruiken</a:t>
            </a:r>
            <a:r>
              <a:rPr lang="en-GB" dirty="0"/>
              <a:t> om de </a:t>
            </a:r>
            <a:r>
              <a:rPr lang="en-GB" dirty="0" err="1"/>
              <a:t>gewichten</a:t>
            </a:r>
            <a:r>
              <a:rPr lang="en-GB" dirty="0"/>
              <a:t> </a:t>
            </a:r>
            <a:r>
              <a:rPr lang="en-GB" dirty="0" err="1"/>
              <a:t>een</a:t>
            </a:r>
            <a:r>
              <a:rPr lang="en-GB" dirty="0"/>
              <a:t> </a:t>
            </a:r>
            <a:r>
              <a:rPr lang="en-GB" dirty="0" err="1"/>
              <a:t>beetje</a:t>
            </a:r>
            <a:r>
              <a:rPr lang="en-GB" dirty="0"/>
              <a:t> </a:t>
            </a:r>
            <a:r>
              <a:rPr lang="en-GB" dirty="0" err="1"/>
              <a:t>aan</a:t>
            </a:r>
            <a:r>
              <a:rPr lang="en-GB" dirty="0"/>
              <a:t> </a:t>
            </a:r>
            <a:r>
              <a:rPr lang="en-GB" dirty="0" err="1"/>
              <a:t>te</a:t>
            </a:r>
            <a:r>
              <a:rPr lang="en-GB" dirty="0"/>
              <a:t> </a:t>
            </a:r>
            <a:r>
              <a:rPr lang="en-GB" dirty="0" err="1"/>
              <a:t>passen</a:t>
            </a:r>
            <a:r>
              <a:rPr lang="en-GB" dirty="0"/>
              <a:t>, </a:t>
            </a:r>
            <a:r>
              <a:rPr lang="en-GB" dirty="0" err="1"/>
              <a:t>zodat</a:t>
            </a:r>
            <a:r>
              <a:rPr lang="en-GB" dirty="0"/>
              <a:t> de loss score </a:t>
            </a:r>
            <a:r>
              <a:rPr lang="en-GB" dirty="0" err="1"/>
              <a:t>volgende</a:t>
            </a:r>
            <a:r>
              <a:rPr lang="en-GB" dirty="0"/>
              <a:t> </a:t>
            </a:r>
            <a:r>
              <a:rPr lang="en-GB" dirty="0" err="1"/>
              <a:t>keer</a:t>
            </a:r>
            <a:r>
              <a:rPr lang="en-GB" dirty="0"/>
              <a:t> lager is.</a:t>
            </a:r>
          </a:p>
          <a:p>
            <a:r>
              <a:rPr lang="en-GB" dirty="0" err="1"/>
              <a:t>Dit</a:t>
            </a:r>
            <a:r>
              <a:rPr lang="en-GB" dirty="0"/>
              <a:t> </a:t>
            </a:r>
            <a:r>
              <a:rPr lang="en-GB" dirty="0" err="1"/>
              <a:t>noemen</a:t>
            </a:r>
            <a:r>
              <a:rPr lang="en-GB" dirty="0"/>
              <a:t> we het </a:t>
            </a:r>
            <a:r>
              <a:rPr lang="en-GB" dirty="0" err="1"/>
              <a:t>minimaliseren</a:t>
            </a:r>
            <a:r>
              <a:rPr lang="en-GB" dirty="0"/>
              <a:t> van de loss </a:t>
            </a:r>
            <a:r>
              <a:rPr lang="en-GB" dirty="0" err="1"/>
              <a:t>functie</a:t>
            </a:r>
            <a:r>
              <a:rPr lang="en-GB" dirty="0"/>
              <a:t>.</a:t>
            </a:r>
          </a:p>
          <a:p>
            <a:r>
              <a:rPr lang="en-GB" dirty="0"/>
              <a:t>De </a:t>
            </a:r>
            <a:r>
              <a:rPr lang="en-GB" dirty="0" err="1"/>
              <a:t>gewichten</a:t>
            </a:r>
            <a:r>
              <a:rPr lang="en-GB" dirty="0"/>
              <a:t> </a:t>
            </a:r>
            <a:r>
              <a:rPr lang="en-GB" dirty="0" err="1"/>
              <a:t>worden</a:t>
            </a:r>
            <a:r>
              <a:rPr lang="en-GB" dirty="0"/>
              <a:t> </a:t>
            </a:r>
            <a:r>
              <a:rPr lang="en-GB" dirty="0" err="1"/>
              <a:t>aangepast</a:t>
            </a:r>
            <a:r>
              <a:rPr lang="en-GB" dirty="0"/>
              <a:t> </a:t>
            </a:r>
            <a:r>
              <a:rPr lang="en-GB" dirty="0" err="1"/>
              <a:t>dmv</a:t>
            </a:r>
            <a:r>
              <a:rPr lang="en-GB" dirty="0"/>
              <a:t> Backpropagation</a:t>
            </a:r>
          </a:p>
          <a:p>
            <a:r>
              <a:rPr lang="en-GB" dirty="0"/>
              <a:t>Maar hoe </a:t>
            </a:r>
            <a:r>
              <a:rPr lang="en-GB" dirty="0" err="1"/>
              <a:t>weet</a:t>
            </a:r>
            <a:r>
              <a:rPr lang="en-GB" dirty="0"/>
              <a:t> de optimizer met </a:t>
            </a:r>
            <a:r>
              <a:rPr lang="en-GB" dirty="0" err="1"/>
              <a:t>hoeveel</a:t>
            </a:r>
            <a:r>
              <a:rPr lang="en-GB" dirty="0"/>
              <a:t> de </a:t>
            </a:r>
            <a:r>
              <a:rPr lang="en-GB" dirty="0" err="1"/>
              <a:t>gewichten</a:t>
            </a:r>
            <a:r>
              <a:rPr lang="en-GB" dirty="0"/>
              <a:t> </a:t>
            </a:r>
            <a:r>
              <a:rPr lang="en-GB" dirty="0" err="1"/>
              <a:t>moeten</a:t>
            </a:r>
            <a:r>
              <a:rPr lang="en-GB" dirty="0"/>
              <a:t> </a:t>
            </a:r>
            <a:r>
              <a:rPr lang="en-GB" dirty="0" err="1"/>
              <a:t>worden</a:t>
            </a:r>
            <a:r>
              <a:rPr lang="en-GB" dirty="0"/>
              <a:t> </a:t>
            </a:r>
            <a:r>
              <a:rPr lang="en-GB" dirty="0" err="1"/>
              <a:t>aangepast</a:t>
            </a:r>
            <a:r>
              <a:rPr lang="en-GB" dirty="0"/>
              <a:t>?</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30</a:t>
            </a:fld>
            <a:endParaRPr lang="en-US" dirty="0"/>
          </a:p>
        </p:txBody>
      </p:sp>
    </p:spTree>
    <p:extLst>
      <p:ext uri="{BB962C8B-B14F-4D97-AF65-F5344CB8AC3E}">
        <p14:creationId xmlns:p14="http://schemas.microsoft.com/office/powerpoint/2010/main" val="3457634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Kettingregel</a:t>
            </a:r>
            <a:endParaRPr lang="en-GB"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31</a:t>
            </a:fld>
            <a:endParaRPr lang="en-US" dirty="0"/>
          </a:p>
        </p:txBody>
      </p:sp>
    </p:spTree>
    <p:extLst>
      <p:ext uri="{BB962C8B-B14F-4D97-AF65-F5344CB8AC3E}">
        <p14:creationId xmlns:p14="http://schemas.microsoft.com/office/powerpoint/2010/main" val="3597424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33</a:t>
            </a:fld>
            <a:endParaRPr lang="en-US" dirty="0"/>
          </a:p>
        </p:txBody>
      </p:sp>
    </p:spTree>
    <p:extLst>
      <p:ext uri="{BB962C8B-B14F-4D97-AF65-F5344CB8AC3E}">
        <p14:creationId xmlns:p14="http://schemas.microsoft.com/office/powerpoint/2010/main" val="1168418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dirty="0"/>
          </a:p>
        </p:txBody>
      </p:sp>
    </p:spTree>
    <p:extLst>
      <p:ext uri="{BB962C8B-B14F-4D97-AF65-F5344CB8AC3E}">
        <p14:creationId xmlns:p14="http://schemas.microsoft.com/office/powerpoint/2010/main" val="4079050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39</a:t>
            </a:fld>
            <a:endParaRPr lang="en-US" dirty="0"/>
          </a:p>
        </p:txBody>
      </p:sp>
    </p:spTree>
    <p:extLst>
      <p:ext uri="{BB962C8B-B14F-4D97-AF65-F5344CB8AC3E}">
        <p14:creationId xmlns:p14="http://schemas.microsoft.com/office/powerpoint/2010/main" val="138153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40</a:t>
            </a:fld>
            <a:endParaRPr lang="en-US" dirty="0"/>
          </a:p>
        </p:txBody>
      </p:sp>
    </p:spTree>
    <p:extLst>
      <p:ext uri="{BB962C8B-B14F-4D97-AF65-F5344CB8AC3E}">
        <p14:creationId xmlns:p14="http://schemas.microsoft.com/office/powerpoint/2010/main" val="203097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 </a:t>
            </a:r>
            <a:r>
              <a:rPr lang="en-GB" dirty="0" err="1"/>
              <a:t>een</a:t>
            </a:r>
            <a:r>
              <a:rPr lang="en-GB" dirty="0"/>
              <a:t> recap van wat machine learning </a:t>
            </a:r>
            <a:r>
              <a:rPr lang="en-GB" dirty="0" err="1"/>
              <a:t>algoritmes</a:t>
            </a:r>
            <a:r>
              <a:rPr lang="en-GB" dirty="0"/>
              <a:t> </a:t>
            </a:r>
            <a:r>
              <a:rPr lang="en-GB" dirty="0" err="1"/>
              <a:t>doen</a:t>
            </a:r>
            <a:endParaRPr lang="en-US" dirty="0"/>
          </a:p>
          <a:p>
            <a:endParaRPr lang="en-US" dirty="0"/>
          </a:p>
          <a:p>
            <a:r>
              <a:rPr lang="en-GB" dirty="0"/>
              <a:t>ML </a:t>
            </a:r>
            <a:r>
              <a:rPr lang="en-GB" dirty="0" err="1"/>
              <a:t>transformeert</a:t>
            </a:r>
            <a:r>
              <a:rPr lang="en-GB" dirty="0"/>
              <a:t> input data </a:t>
            </a:r>
            <a:r>
              <a:rPr lang="en-GB" dirty="0" err="1"/>
              <a:t>naar</a:t>
            </a:r>
            <a:r>
              <a:rPr lang="en-GB" dirty="0"/>
              <a:t> </a:t>
            </a:r>
            <a:r>
              <a:rPr lang="en-GB" dirty="0" err="1"/>
              <a:t>betekenisvolle</a:t>
            </a:r>
            <a:r>
              <a:rPr lang="en-GB" dirty="0"/>
              <a:t> outputs.</a:t>
            </a:r>
          </a:p>
          <a:p>
            <a:r>
              <a:rPr lang="en-GB" dirty="0"/>
              <a:t>Centrale </a:t>
            </a:r>
            <a:r>
              <a:rPr lang="en-GB" dirty="0" err="1"/>
              <a:t>probleem</a:t>
            </a:r>
            <a:r>
              <a:rPr lang="en-GB" dirty="0"/>
              <a:t>: leer </a:t>
            </a:r>
            <a:r>
              <a:rPr lang="en-GB" dirty="0" err="1"/>
              <a:t>handige</a:t>
            </a:r>
            <a:r>
              <a:rPr lang="en-GB" dirty="0"/>
              <a:t> </a:t>
            </a:r>
            <a:r>
              <a:rPr lang="en-GB" dirty="0" err="1"/>
              <a:t>representaties</a:t>
            </a:r>
            <a:r>
              <a:rPr lang="en-GB" dirty="0"/>
              <a:t> van de input data</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3918626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Representatie</a:t>
            </a:r>
            <a:r>
              <a:rPr lang="en-GB" dirty="0"/>
              <a:t>: </a:t>
            </a:r>
            <a:r>
              <a:rPr lang="en-GB" dirty="0" err="1"/>
              <a:t>een</a:t>
            </a:r>
            <a:r>
              <a:rPr lang="en-GB" dirty="0"/>
              <a:t> </a:t>
            </a:r>
            <a:r>
              <a:rPr lang="en-GB" dirty="0" err="1"/>
              <a:t>andere</a:t>
            </a:r>
            <a:r>
              <a:rPr lang="en-GB" dirty="0"/>
              <a:t> </a:t>
            </a:r>
            <a:r>
              <a:rPr lang="en-GB" dirty="0" err="1"/>
              <a:t>manier</a:t>
            </a:r>
            <a:r>
              <a:rPr lang="en-GB" dirty="0"/>
              <a:t> van </a:t>
            </a:r>
            <a:r>
              <a:rPr lang="en-GB" dirty="0" err="1"/>
              <a:t>kijken</a:t>
            </a:r>
            <a:r>
              <a:rPr lang="en-GB" dirty="0"/>
              <a:t> </a:t>
            </a:r>
            <a:r>
              <a:rPr lang="en-GB" dirty="0" err="1"/>
              <a:t>naar</a:t>
            </a:r>
            <a:r>
              <a:rPr lang="en-GB" dirty="0"/>
              <a:t> data.</a:t>
            </a:r>
          </a:p>
          <a:p>
            <a:r>
              <a:rPr lang="en-GB" dirty="0" err="1"/>
              <a:t>Voorbeeld</a:t>
            </a:r>
            <a:r>
              <a:rPr lang="en-GB" dirty="0"/>
              <a:t> RGB </a:t>
            </a:r>
            <a:r>
              <a:rPr lang="en-GB" dirty="0" err="1"/>
              <a:t>en</a:t>
            </a:r>
            <a:r>
              <a:rPr lang="en-GB" dirty="0"/>
              <a:t> HSV format van </a:t>
            </a:r>
            <a:r>
              <a:rPr lang="en-GB" dirty="0" err="1"/>
              <a:t>afbeeldingen</a:t>
            </a:r>
            <a:endParaRPr lang="en-GB"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3516879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3331961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Beschrijf</a:t>
            </a:r>
            <a:r>
              <a:rPr lang="en-GB" dirty="0"/>
              <a:t> search process in </a:t>
            </a:r>
            <a:r>
              <a:rPr lang="en-GB" b="1" dirty="0"/>
              <a:t>hypothesis space</a:t>
            </a:r>
            <a:r>
              <a:rPr lang="en-GB" b="0" dirty="0"/>
              <a:t> </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268525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372777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GB"/>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2CF3-4086-F6E7-BBA1-7760A104C89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26FE904-0419-7CF8-D1E7-1D5FF41608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14E655B-8FEA-770C-1F24-94BEE1D817D7}"/>
              </a:ext>
            </a:extLst>
          </p:cNvPr>
          <p:cNvSpPr>
            <a:spLocks noGrp="1"/>
          </p:cNvSpPr>
          <p:nvPr>
            <p:ph type="dt" sz="half" idx="10"/>
          </p:nvPr>
        </p:nvSpPr>
        <p:spPr/>
        <p:txBody>
          <a:bodyPr/>
          <a:lstStyle/>
          <a:p>
            <a:fld id="{16B954AD-AA4C-4E6B-BE9B-08A535B7277F}" type="datetimeFigureOut">
              <a:rPr lang="en-US" smtClean="0"/>
              <a:t>8/26/2025</a:t>
            </a:fld>
            <a:endParaRPr lang="en-US"/>
          </a:p>
        </p:txBody>
      </p:sp>
      <p:sp>
        <p:nvSpPr>
          <p:cNvPr id="5" name="Footer Placeholder 4">
            <a:extLst>
              <a:ext uri="{FF2B5EF4-FFF2-40B4-BE49-F238E27FC236}">
                <a16:creationId xmlns:a16="http://schemas.microsoft.com/office/drawing/2014/main" id="{23FABCC4-FE10-C134-0C58-F98D7417A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FB30E-DC8E-B2AF-3597-6D481749C6E2}"/>
              </a:ext>
            </a:extLst>
          </p:cNvPr>
          <p:cNvSpPr>
            <a:spLocks noGrp="1"/>
          </p:cNvSpPr>
          <p:nvPr>
            <p:ph type="sldNum" sz="quarter" idx="12"/>
          </p:nvPr>
        </p:nvSpPr>
        <p:spPr/>
        <p:txBody>
          <a:bodyPr/>
          <a:lstStyle/>
          <a:p>
            <a:fld id="{36BA0847-A08F-452B-A4CF-70703DB12C53}" type="slidenum">
              <a:rPr lang="en-US" smtClean="0"/>
              <a:t>‹#›</a:t>
            </a:fld>
            <a:endParaRPr lang="en-US"/>
          </a:p>
        </p:txBody>
      </p:sp>
    </p:spTree>
    <p:extLst>
      <p:ext uri="{BB962C8B-B14F-4D97-AF65-F5344CB8AC3E}">
        <p14:creationId xmlns:p14="http://schemas.microsoft.com/office/powerpoint/2010/main" val="3672795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GB"/>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GB"/>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GB"/>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 id="2147483712" r:id="rId14"/>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0.svg"/></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6309904" y="411479"/>
            <a:ext cx="5486400" cy="3291840"/>
          </a:xfrm>
        </p:spPr>
        <p:txBody>
          <a:bodyPr/>
          <a:lstStyle/>
          <a:p>
            <a:r>
              <a:rPr lang="en-GB" dirty="0"/>
              <a:t>D</a:t>
            </a:r>
            <a:r>
              <a:rPr lang="en-US" dirty="0"/>
              <a:t>ay Three</a:t>
            </a:r>
          </a:p>
        </p:txBody>
      </p:sp>
      <p:sp>
        <p:nvSpPr>
          <p:cNvPr id="3" name="TextBox 2">
            <a:extLst>
              <a:ext uri="{FF2B5EF4-FFF2-40B4-BE49-F238E27FC236}">
                <a16:creationId xmlns:a16="http://schemas.microsoft.com/office/drawing/2014/main" id="{3722624E-8861-B3DD-A77F-93ACFA9D0123}"/>
              </a:ext>
            </a:extLst>
          </p:cNvPr>
          <p:cNvSpPr txBox="1"/>
          <p:nvPr/>
        </p:nvSpPr>
        <p:spPr>
          <a:xfrm>
            <a:off x="6309904" y="4000500"/>
            <a:ext cx="2094794" cy="1200329"/>
          </a:xfrm>
          <a:prstGeom prst="rect">
            <a:avLst/>
          </a:prstGeom>
          <a:noFill/>
        </p:spPr>
        <p:txBody>
          <a:bodyPr wrap="square" rtlCol="0">
            <a:spAutoFit/>
          </a:bodyPr>
          <a:lstStyle/>
          <a:p>
            <a:r>
              <a:rPr lang="en-NL" dirty="0">
                <a:solidFill>
                  <a:schemeClr val="bg1"/>
                </a:solidFill>
              </a:rPr>
              <a:t>Marcio </a:t>
            </a:r>
            <a:r>
              <a:rPr lang="en-NL" dirty="0" err="1">
                <a:solidFill>
                  <a:schemeClr val="bg1"/>
                </a:solidFill>
              </a:rPr>
              <a:t>Fuckner</a:t>
            </a:r>
            <a:endParaRPr lang="en-NL" dirty="0">
              <a:solidFill>
                <a:schemeClr val="bg1"/>
              </a:solidFill>
            </a:endParaRPr>
          </a:p>
          <a:p>
            <a:r>
              <a:rPr lang="en-NL" dirty="0">
                <a:solidFill>
                  <a:schemeClr val="bg1"/>
                </a:solidFill>
              </a:rPr>
              <a:t>Sophie Horsman</a:t>
            </a:r>
          </a:p>
          <a:p>
            <a:r>
              <a:rPr lang="en-NL" dirty="0">
                <a:solidFill>
                  <a:schemeClr val="bg1"/>
                </a:solidFill>
              </a:rPr>
              <a:t>Saskia Robben</a:t>
            </a:r>
          </a:p>
          <a:p>
            <a:r>
              <a:rPr lang="en-NL" dirty="0">
                <a:solidFill>
                  <a:schemeClr val="bg1"/>
                </a:solidFill>
              </a:rPr>
              <a:t>Michiel </a:t>
            </a:r>
            <a:r>
              <a:rPr lang="en-NL" dirty="0" err="1">
                <a:solidFill>
                  <a:schemeClr val="bg1"/>
                </a:solidFill>
              </a:rPr>
              <a:t>Bontenbal</a:t>
            </a:r>
            <a:endParaRPr lang="en-US" dirty="0">
              <a:solidFill>
                <a:schemeClr val="bg1"/>
              </a:solidFill>
            </a:endParaRP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6309904" y="411479"/>
            <a:ext cx="5486400" cy="3291840"/>
          </a:xfrm>
        </p:spPr>
        <p:txBody>
          <a:bodyPr/>
          <a:lstStyle/>
          <a:p>
            <a:r>
              <a:rPr lang="en-US" dirty="0"/>
              <a:t>Deep Learning</a:t>
            </a:r>
          </a:p>
        </p:txBody>
      </p:sp>
      <p:sp>
        <p:nvSpPr>
          <p:cNvPr id="2" name="Text Placeholder 2">
            <a:extLst>
              <a:ext uri="{FF2B5EF4-FFF2-40B4-BE49-F238E27FC236}">
                <a16:creationId xmlns:a16="http://schemas.microsoft.com/office/drawing/2014/main" id="{94263511-22BB-7E6C-11CE-9A788BF746B3}"/>
              </a:ext>
            </a:extLst>
          </p:cNvPr>
          <p:cNvSpPr>
            <a:spLocks noGrp="1"/>
          </p:cNvSpPr>
          <p:nvPr>
            <p:ph type="body" sz="quarter" idx="11"/>
          </p:nvPr>
        </p:nvSpPr>
        <p:spPr>
          <a:xfrm>
            <a:off x="6299835" y="4568602"/>
            <a:ext cx="5486400" cy="1645920"/>
          </a:xfrm>
        </p:spPr>
        <p:txBody>
          <a:bodyPr/>
          <a:lstStyle/>
          <a:p>
            <a:r>
              <a:rPr lang="en-US" dirty="0" err="1"/>
              <a:t>Hoezo</a:t>
            </a:r>
            <a:r>
              <a:rPr lang="en-US" dirty="0"/>
              <a:t> ‘deep’?</a:t>
            </a:r>
          </a:p>
        </p:txBody>
      </p:sp>
    </p:spTree>
    <p:extLst>
      <p:ext uri="{BB962C8B-B14F-4D97-AF65-F5344CB8AC3E}">
        <p14:creationId xmlns:p14="http://schemas.microsoft.com/office/powerpoint/2010/main" val="203905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err="1"/>
              <a:t>Meerdere</a:t>
            </a:r>
            <a:r>
              <a:rPr lang="en-GB" dirty="0"/>
              <a:t> </a:t>
            </a:r>
            <a:r>
              <a:rPr lang="en-GB" dirty="0" err="1">
                <a:solidFill>
                  <a:srgbClr val="386647"/>
                </a:solidFill>
              </a:rPr>
              <a:t>lagen</a:t>
            </a:r>
            <a:r>
              <a:rPr lang="en-GB" dirty="0"/>
              <a:t> van </a:t>
            </a:r>
            <a:r>
              <a:rPr lang="en-GB" dirty="0" err="1"/>
              <a:t>representatie</a:t>
            </a:r>
            <a:endParaRPr lang="en-US" dirty="0"/>
          </a:p>
        </p:txBody>
      </p:sp>
      <p:sp>
        <p:nvSpPr>
          <p:cNvPr id="2" name="TextBox 1">
            <a:extLst>
              <a:ext uri="{FF2B5EF4-FFF2-40B4-BE49-F238E27FC236}">
                <a16:creationId xmlns:a16="http://schemas.microsoft.com/office/drawing/2014/main" id="{7E95F9D4-8B93-9CD3-5078-9F056F035BE6}"/>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pic>
        <p:nvPicPr>
          <p:cNvPr id="7" name="Picture 6" descr="A screenshot of a computer game&#10;&#10;Description automatically generated">
            <a:extLst>
              <a:ext uri="{FF2B5EF4-FFF2-40B4-BE49-F238E27FC236}">
                <a16:creationId xmlns:a16="http://schemas.microsoft.com/office/drawing/2014/main" id="{85A32DE7-43D3-E185-292A-692A1471B198}"/>
              </a:ext>
            </a:extLst>
          </p:cNvPr>
          <p:cNvPicPr>
            <a:picLocks noChangeAspect="1"/>
          </p:cNvPicPr>
          <p:nvPr/>
        </p:nvPicPr>
        <p:blipFill rotWithShape="1">
          <a:blip r:embed="rId3">
            <a:extLst>
              <a:ext uri="{28A0092B-C50C-407E-A947-70E740481C1C}">
                <a14:useLocalDpi xmlns:a14="http://schemas.microsoft.com/office/drawing/2010/main" val="0"/>
              </a:ext>
            </a:extLst>
          </a:blip>
          <a:srcRect r="29452"/>
          <a:stretch/>
        </p:blipFill>
        <p:spPr>
          <a:xfrm>
            <a:off x="552248" y="2803102"/>
            <a:ext cx="3539839" cy="2508839"/>
          </a:xfrm>
          <a:prstGeom prst="rect">
            <a:avLst/>
          </a:prstGeom>
        </p:spPr>
      </p:pic>
      <p:sp>
        <p:nvSpPr>
          <p:cNvPr id="8" name="TextBox 7">
            <a:extLst>
              <a:ext uri="{FF2B5EF4-FFF2-40B4-BE49-F238E27FC236}">
                <a16:creationId xmlns:a16="http://schemas.microsoft.com/office/drawing/2014/main" id="{C1591750-7054-C3A8-3D6E-9EB86E045797}"/>
              </a:ext>
            </a:extLst>
          </p:cNvPr>
          <p:cNvSpPr txBox="1"/>
          <p:nvPr/>
        </p:nvSpPr>
        <p:spPr>
          <a:xfrm>
            <a:off x="4411405" y="2083875"/>
            <a:ext cx="260008" cy="4293483"/>
          </a:xfrm>
          <a:prstGeom prst="rect">
            <a:avLst/>
          </a:prstGeom>
          <a:noFill/>
        </p:spPr>
        <p:txBody>
          <a:bodyPr wrap="none" rtlCol="0">
            <a:spAutoFit/>
          </a:bodyPr>
          <a:lstStyle/>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b="1" dirty="0">
                <a:solidFill>
                  <a:srgbClr val="C00000"/>
                </a:solidFill>
              </a:rPr>
              <a:t>.6</a:t>
            </a:r>
          </a:p>
          <a:p>
            <a:r>
              <a:rPr lang="en-GB" sz="700" b="1" dirty="0">
                <a:solidFill>
                  <a:srgbClr val="C00000"/>
                </a:solidFill>
              </a:rPr>
              <a:t>.8</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b="1" dirty="0">
                <a:solidFill>
                  <a:srgbClr val="C00000"/>
                </a:solidFill>
              </a:rPr>
              <a:t>.7</a:t>
            </a:r>
          </a:p>
          <a:p>
            <a:r>
              <a:rPr lang="en-GB" sz="700" b="1" dirty="0">
                <a:solidFill>
                  <a:srgbClr val="C00000"/>
                </a:solidFill>
              </a:rPr>
              <a:t>1</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0</a:t>
            </a:r>
          </a:p>
          <a:p>
            <a:r>
              <a:rPr lang="en-GB" sz="700" dirty="0">
                <a:solidFill>
                  <a:schemeClr val="bg1"/>
                </a:solidFill>
              </a:rPr>
              <a:t>…</a:t>
            </a:r>
            <a:endParaRPr lang="en-US" sz="700" dirty="0">
              <a:solidFill>
                <a:schemeClr val="bg1"/>
              </a:solidFill>
            </a:endParaRPr>
          </a:p>
        </p:txBody>
      </p:sp>
      <p:sp>
        <p:nvSpPr>
          <p:cNvPr id="9" name="TextBox 8">
            <a:extLst>
              <a:ext uri="{FF2B5EF4-FFF2-40B4-BE49-F238E27FC236}">
                <a16:creationId xmlns:a16="http://schemas.microsoft.com/office/drawing/2014/main" id="{1723B62D-B44B-9795-BEF9-196D07741465}"/>
              </a:ext>
            </a:extLst>
          </p:cNvPr>
          <p:cNvSpPr txBox="1"/>
          <p:nvPr/>
        </p:nvSpPr>
        <p:spPr>
          <a:xfrm>
            <a:off x="4092087" y="3784105"/>
            <a:ext cx="319318" cy="369332"/>
          </a:xfrm>
          <a:prstGeom prst="rect">
            <a:avLst/>
          </a:prstGeom>
          <a:noFill/>
        </p:spPr>
        <p:txBody>
          <a:bodyPr wrap="none" rtlCol="0">
            <a:spAutoFit/>
          </a:bodyPr>
          <a:lstStyle/>
          <a:p>
            <a:r>
              <a:rPr lang="en-GB" dirty="0">
                <a:solidFill>
                  <a:schemeClr val="bg1"/>
                </a:solidFill>
              </a:rPr>
              <a:t>=</a:t>
            </a:r>
            <a:endParaRPr lang="en-US" dirty="0">
              <a:solidFill>
                <a:schemeClr val="bg1"/>
              </a:solidFill>
            </a:endParaRPr>
          </a:p>
        </p:txBody>
      </p:sp>
      <p:sp>
        <p:nvSpPr>
          <p:cNvPr id="10" name="Left Brace 9">
            <a:extLst>
              <a:ext uri="{FF2B5EF4-FFF2-40B4-BE49-F238E27FC236}">
                <a16:creationId xmlns:a16="http://schemas.microsoft.com/office/drawing/2014/main" id="{A5ECE221-2985-C04A-AF2C-AA75F9CEB01A}"/>
              </a:ext>
            </a:extLst>
          </p:cNvPr>
          <p:cNvSpPr/>
          <p:nvPr/>
        </p:nvSpPr>
        <p:spPr>
          <a:xfrm rot="5400000">
            <a:off x="4453009" y="1964895"/>
            <a:ext cx="150395" cy="28196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2C6708E1-271C-9CC7-782E-45AA098B792A}"/>
              </a:ext>
            </a:extLst>
          </p:cNvPr>
          <p:cNvSpPr/>
          <p:nvPr/>
        </p:nvSpPr>
        <p:spPr>
          <a:xfrm rot="16200000">
            <a:off x="4453008" y="6161176"/>
            <a:ext cx="150395" cy="28196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D46ABED-D5D4-D695-B9D4-5B88093396C9}"/>
              </a:ext>
            </a:extLst>
          </p:cNvPr>
          <p:cNvCxnSpPr>
            <a:cxnSpLocks/>
          </p:cNvCxnSpPr>
          <p:nvPr/>
        </p:nvCxnSpPr>
        <p:spPr>
          <a:xfrm>
            <a:off x="4622800" y="3968771"/>
            <a:ext cx="6731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72CCD8C-AC5F-8E37-5B12-072A90D64A6D}"/>
              </a:ext>
            </a:extLst>
          </p:cNvPr>
          <p:cNvSpPr/>
          <p:nvPr/>
        </p:nvSpPr>
        <p:spPr>
          <a:xfrm>
            <a:off x="5410200" y="2652523"/>
            <a:ext cx="463550" cy="263249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8F9408-2ECA-EF4E-269C-B62DE405B748}"/>
              </a:ext>
            </a:extLst>
          </p:cNvPr>
          <p:cNvSpPr/>
          <p:nvPr/>
        </p:nvSpPr>
        <p:spPr>
          <a:xfrm>
            <a:off x="6380762" y="2652523"/>
            <a:ext cx="463550" cy="263249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A0E5998-DB61-F3D2-082A-328DF838C0CE}"/>
              </a:ext>
            </a:extLst>
          </p:cNvPr>
          <p:cNvSpPr/>
          <p:nvPr/>
        </p:nvSpPr>
        <p:spPr>
          <a:xfrm>
            <a:off x="7351324" y="2652523"/>
            <a:ext cx="463550" cy="263249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BF91FB5-6179-88F9-233B-7668EFBDF610}"/>
              </a:ext>
            </a:extLst>
          </p:cNvPr>
          <p:cNvCxnSpPr>
            <a:cxnSpLocks/>
            <a:stCxn id="18" idx="3"/>
            <a:endCxn id="19" idx="1"/>
          </p:cNvCxnSpPr>
          <p:nvPr/>
        </p:nvCxnSpPr>
        <p:spPr>
          <a:xfrm>
            <a:off x="5873750" y="3968771"/>
            <a:ext cx="50701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5EE31B8-E288-E058-4487-7065D76B6C7E}"/>
              </a:ext>
            </a:extLst>
          </p:cNvPr>
          <p:cNvCxnSpPr>
            <a:cxnSpLocks/>
          </p:cNvCxnSpPr>
          <p:nvPr/>
        </p:nvCxnSpPr>
        <p:spPr>
          <a:xfrm>
            <a:off x="6844312" y="3968771"/>
            <a:ext cx="50701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315218F-6E98-9396-49BC-8EE42964DB35}"/>
              </a:ext>
            </a:extLst>
          </p:cNvPr>
          <p:cNvSpPr/>
          <p:nvPr/>
        </p:nvSpPr>
        <p:spPr>
          <a:xfrm>
            <a:off x="8321886" y="2652523"/>
            <a:ext cx="463550" cy="263249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D4EC69DD-FB7C-D3DD-BC96-D52AB8476520}"/>
              </a:ext>
            </a:extLst>
          </p:cNvPr>
          <p:cNvCxnSpPr>
            <a:cxnSpLocks/>
          </p:cNvCxnSpPr>
          <p:nvPr/>
        </p:nvCxnSpPr>
        <p:spPr>
          <a:xfrm>
            <a:off x="7814874" y="3949742"/>
            <a:ext cx="50701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0BDE75-3C37-033B-1AC3-E41C6C7750D0}"/>
              </a:ext>
            </a:extLst>
          </p:cNvPr>
          <p:cNvCxnSpPr>
            <a:cxnSpLocks/>
          </p:cNvCxnSpPr>
          <p:nvPr/>
        </p:nvCxnSpPr>
        <p:spPr>
          <a:xfrm>
            <a:off x="8785436" y="3949742"/>
            <a:ext cx="50701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E6A56C3-AB15-43AD-8535-A6362C276021}"/>
              </a:ext>
            </a:extLst>
          </p:cNvPr>
          <p:cNvSpPr/>
          <p:nvPr/>
        </p:nvSpPr>
        <p:spPr>
          <a:xfrm>
            <a:off x="9294846" y="2652523"/>
            <a:ext cx="463550" cy="263249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creen shot of a number&#10;&#10;Description automatically generated">
            <a:extLst>
              <a:ext uri="{FF2B5EF4-FFF2-40B4-BE49-F238E27FC236}">
                <a16:creationId xmlns:a16="http://schemas.microsoft.com/office/drawing/2014/main" id="{0649722C-61AA-79F0-114A-732ADB134942}"/>
              </a:ext>
            </a:extLst>
          </p:cNvPr>
          <p:cNvPicPr>
            <a:picLocks noChangeAspect="1"/>
          </p:cNvPicPr>
          <p:nvPr/>
        </p:nvPicPr>
        <p:blipFill rotWithShape="1">
          <a:blip r:embed="rId4">
            <a:extLst>
              <a:ext uri="{28A0092B-C50C-407E-A947-70E740481C1C}">
                <a14:useLocalDpi xmlns:a14="http://schemas.microsoft.com/office/drawing/2010/main" val="0"/>
              </a:ext>
            </a:extLst>
          </a:blip>
          <a:srcRect l="6142" t="6293" r="6202" b="9231"/>
          <a:stretch/>
        </p:blipFill>
        <p:spPr>
          <a:xfrm>
            <a:off x="576263" y="3295650"/>
            <a:ext cx="1454944" cy="1397794"/>
          </a:xfrm>
          <a:prstGeom prst="rect">
            <a:avLst/>
          </a:prstGeom>
        </p:spPr>
      </p:pic>
      <p:sp>
        <p:nvSpPr>
          <p:cNvPr id="34" name="TextBox 33">
            <a:extLst>
              <a:ext uri="{FF2B5EF4-FFF2-40B4-BE49-F238E27FC236}">
                <a16:creationId xmlns:a16="http://schemas.microsoft.com/office/drawing/2014/main" id="{7F950196-7D47-085C-AC34-1EA333FE8CEA}"/>
              </a:ext>
            </a:extLst>
          </p:cNvPr>
          <p:cNvSpPr txBox="1"/>
          <p:nvPr/>
        </p:nvSpPr>
        <p:spPr>
          <a:xfrm>
            <a:off x="5221964" y="2181077"/>
            <a:ext cx="848309" cy="369332"/>
          </a:xfrm>
          <a:prstGeom prst="rect">
            <a:avLst/>
          </a:prstGeom>
          <a:noFill/>
        </p:spPr>
        <p:txBody>
          <a:bodyPr wrap="none" rtlCol="0">
            <a:spAutoFit/>
          </a:bodyPr>
          <a:lstStyle/>
          <a:p>
            <a:pPr algn="ctr"/>
            <a:r>
              <a:rPr lang="en-GB" dirty="0" err="1">
                <a:solidFill>
                  <a:schemeClr val="bg1"/>
                </a:solidFill>
              </a:rPr>
              <a:t>Laag</a:t>
            </a:r>
            <a:r>
              <a:rPr lang="en-GB" dirty="0">
                <a:solidFill>
                  <a:schemeClr val="bg1"/>
                </a:solidFill>
              </a:rPr>
              <a:t> 1</a:t>
            </a:r>
            <a:endParaRPr lang="en-US" dirty="0">
              <a:solidFill>
                <a:schemeClr val="bg1"/>
              </a:solidFill>
            </a:endParaRPr>
          </a:p>
        </p:txBody>
      </p:sp>
      <p:sp>
        <p:nvSpPr>
          <p:cNvPr id="35" name="TextBox 34">
            <a:extLst>
              <a:ext uri="{FF2B5EF4-FFF2-40B4-BE49-F238E27FC236}">
                <a16:creationId xmlns:a16="http://schemas.microsoft.com/office/drawing/2014/main" id="{FE530CCA-7B2F-95EF-44DD-EE492B4BF342}"/>
              </a:ext>
            </a:extLst>
          </p:cNvPr>
          <p:cNvSpPr txBox="1"/>
          <p:nvPr/>
        </p:nvSpPr>
        <p:spPr>
          <a:xfrm>
            <a:off x="6188382" y="2178101"/>
            <a:ext cx="848309" cy="369332"/>
          </a:xfrm>
          <a:prstGeom prst="rect">
            <a:avLst/>
          </a:prstGeom>
          <a:noFill/>
        </p:spPr>
        <p:txBody>
          <a:bodyPr wrap="none" rtlCol="0">
            <a:spAutoFit/>
          </a:bodyPr>
          <a:lstStyle/>
          <a:p>
            <a:pPr algn="ctr"/>
            <a:r>
              <a:rPr lang="en-GB" dirty="0" err="1">
                <a:solidFill>
                  <a:schemeClr val="bg1"/>
                </a:solidFill>
              </a:rPr>
              <a:t>Laag</a:t>
            </a:r>
            <a:r>
              <a:rPr lang="en-GB" dirty="0">
                <a:solidFill>
                  <a:schemeClr val="bg1"/>
                </a:solidFill>
              </a:rPr>
              <a:t> 2</a:t>
            </a:r>
            <a:endParaRPr lang="en-US" dirty="0">
              <a:solidFill>
                <a:schemeClr val="bg1"/>
              </a:solidFill>
            </a:endParaRPr>
          </a:p>
        </p:txBody>
      </p:sp>
      <p:sp>
        <p:nvSpPr>
          <p:cNvPr id="36" name="TextBox 35">
            <a:extLst>
              <a:ext uri="{FF2B5EF4-FFF2-40B4-BE49-F238E27FC236}">
                <a16:creationId xmlns:a16="http://schemas.microsoft.com/office/drawing/2014/main" id="{3EF8A3A8-2014-1E40-14A3-272CCF5CE764}"/>
              </a:ext>
            </a:extLst>
          </p:cNvPr>
          <p:cNvSpPr txBox="1"/>
          <p:nvPr/>
        </p:nvSpPr>
        <p:spPr>
          <a:xfrm>
            <a:off x="7154800" y="2178101"/>
            <a:ext cx="848309" cy="369332"/>
          </a:xfrm>
          <a:prstGeom prst="rect">
            <a:avLst/>
          </a:prstGeom>
          <a:noFill/>
        </p:spPr>
        <p:txBody>
          <a:bodyPr wrap="none" rtlCol="0">
            <a:spAutoFit/>
          </a:bodyPr>
          <a:lstStyle/>
          <a:p>
            <a:pPr algn="ctr"/>
            <a:r>
              <a:rPr lang="en-GB" dirty="0" err="1">
                <a:solidFill>
                  <a:schemeClr val="bg1"/>
                </a:solidFill>
              </a:rPr>
              <a:t>Laag</a:t>
            </a:r>
            <a:r>
              <a:rPr lang="en-GB" dirty="0">
                <a:solidFill>
                  <a:schemeClr val="bg1"/>
                </a:solidFill>
              </a:rPr>
              <a:t> 3</a:t>
            </a:r>
            <a:endParaRPr lang="en-US" dirty="0">
              <a:solidFill>
                <a:schemeClr val="bg1"/>
              </a:solidFill>
            </a:endParaRPr>
          </a:p>
        </p:txBody>
      </p:sp>
      <p:sp>
        <p:nvSpPr>
          <p:cNvPr id="37" name="TextBox 36">
            <a:extLst>
              <a:ext uri="{FF2B5EF4-FFF2-40B4-BE49-F238E27FC236}">
                <a16:creationId xmlns:a16="http://schemas.microsoft.com/office/drawing/2014/main" id="{9911161E-EA66-0146-3ECC-ACA965076A00}"/>
              </a:ext>
            </a:extLst>
          </p:cNvPr>
          <p:cNvSpPr txBox="1"/>
          <p:nvPr/>
        </p:nvSpPr>
        <p:spPr>
          <a:xfrm>
            <a:off x="8131051" y="2185346"/>
            <a:ext cx="848309" cy="369332"/>
          </a:xfrm>
          <a:prstGeom prst="rect">
            <a:avLst/>
          </a:prstGeom>
          <a:noFill/>
        </p:spPr>
        <p:txBody>
          <a:bodyPr wrap="none" rtlCol="0">
            <a:spAutoFit/>
          </a:bodyPr>
          <a:lstStyle/>
          <a:p>
            <a:pPr algn="ctr"/>
            <a:r>
              <a:rPr lang="en-GB" dirty="0" err="1">
                <a:solidFill>
                  <a:schemeClr val="bg1"/>
                </a:solidFill>
              </a:rPr>
              <a:t>Laag</a:t>
            </a:r>
            <a:r>
              <a:rPr lang="en-GB" dirty="0">
                <a:solidFill>
                  <a:schemeClr val="bg1"/>
                </a:solidFill>
              </a:rPr>
              <a:t> 4</a:t>
            </a:r>
            <a:endParaRPr lang="en-US" dirty="0">
              <a:solidFill>
                <a:schemeClr val="bg1"/>
              </a:solidFill>
            </a:endParaRPr>
          </a:p>
        </p:txBody>
      </p:sp>
      <p:sp>
        <p:nvSpPr>
          <p:cNvPr id="38" name="TextBox 37">
            <a:extLst>
              <a:ext uri="{FF2B5EF4-FFF2-40B4-BE49-F238E27FC236}">
                <a16:creationId xmlns:a16="http://schemas.microsoft.com/office/drawing/2014/main" id="{BBB1D2D9-336B-6D63-4AA9-A1C880EBE220}"/>
              </a:ext>
            </a:extLst>
          </p:cNvPr>
          <p:cNvSpPr txBox="1"/>
          <p:nvPr/>
        </p:nvSpPr>
        <p:spPr>
          <a:xfrm>
            <a:off x="9004715" y="2185346"/>
            <a:ext cx="1043812" cy="369332"/>
          </a:xfrm>
          <a:prstGeom prst="rect">
            <a:avLst/>
          </a:prstGeom>
          <a:noFill/>
        </p:spPr>
        <p:txBody>
          <a:bodyPr wrap="none" rtlCol="0">
            <a:spAutoFit/>
          </a:bodyPr>
          <a:lstStyle/>
          <a:p>
            <a:pPr algn="ctr"/>
            <a:r>
              <a:rPr lang="en-GB" dirty="0" err="1">
                <a:solidFill>
                  <a:schemeClr val="bg1"/>
                </a:solidFill>
              </a:rPr>
              <a:t>Uitkomst</a:t>
            </a:r>
            <a:endParaRPr lang="en-US" dirty="0">
              <a:solidFill>
                <a:schemeClr val="bg1"/>
              </a:solidFill>
            </a:endParaRPr>
          </a:p>
        </p:txBody>
      </p:sp>
      <p:sp>
        <p:nvSpPr>
          <p:cNvPr id="39" name="TextBox 38">
            <a:extLst>
              <a:ext uri="{FF2B5EF4-FFF2-40B4-BE49-F238E27FC236}">
                <a16:creationId xmlns:a16="http://schemas.microsoft.com/office/drawing/2014/main" id="{84E9D86F-EDCA-DAB6-B85E-5978DB83D84B}"/>
              </a:ext>
            </a:extLst>
          </p:cNvPr>
          <p:cNvSpPr txBox="1"/>
          <p:nvPr/>
        </p:nvSpPr>
        <p:spPr>
          <a:xfrm>
            <a:off x="9896081" y="2626427"/>
            <a:ext cx="312906" cy="2708434"/>
          </a:xfrm>
          <a:prstGeom prst="rect">
            <a:avLst/>
          </a:prstGeom>
          <a:noFill/>
        </p:spPr>
        <p:txBody>
          <a:bodyPr wrap="none" rtlCol="0">
            <a:spAutoFit/>
          </a:bodyPr>
          <a:lstStyle/>
          <a:p>
            <a:r>
              <a:rPr lang="en-GB" sz="1700" dirty="0">
                <a:solidFill>
                  <a:schemeClr val="bg1"/>
                </a:solidFill>
              </a:rPr>
              <a:t>0</a:t>
            </a:r>
          </a:p>
          <a:p>
            <a:r>
              <a:rPr lang="en-GB" sz="1700" dirty="0">
                <a:solidFill>
                  <a:schemeClr val="bg1"/>
                </a:solidFill>
              </a:rPr>
              <a:t>1</a:t>
            </a:r>
          </a:p>
          <a:p>
            <a:r>
              <a:rPr lang="en-GB" sz="1700" dirty="0">
                <a:solidFill>
                  <a:schemeClr val="bg1"/>
                </a:solidFill>
              </a:rPr>
              <a:t>2</a:t>
            </a:r>
          </a:p>
          <a:p>
            <a:r>
              <a:rPr lang="en-GB" sz="1700" dirty="0">
                <a:solidFill>
                  <a:schemeClr val="bg1"/>
                </a:solidFill>
              </a:rPr>
              <a:t>3</a:t>
            </a:r>
          </a:p>
          <a:p>
            <a:r>
              <a:rPr lang="en-GB" sz="1700" dirty="0">
                <a:solidFill>
                  <a:schemeClr val="bg1"/>
                </a:solidFill>
              </a:rPr>
              <a:t>4</a:t>
            </a:r>
          </a:p>
          <a:p>
            <a:r>
              <a:rPr lang="en-GB" sz="1700" dirty="0">
                <a:solidFill>
                  <a:schemeClr val="bg1"/>
                </a:solidFill>
              </a:rPr>
              <a:t>5</a:t>
            </a:r>
          </a:p>
          <a:p>
            <a:r>
              <a:rPr lang="en-GB" sz="1700" dirty="0">
                <a:solidFill>
                  <a:schemeClr val="bg1"/>
                </a:solidFill>
              </a:rPr>
              <a:t>6</a:t>
            </a:r>
          </a:p>
          <a:p>
            <a:r>
              <a:rPr lang="en-GB" sz="1700" dirty="0">
                <a:solidFill>
                  <a:schemeClr val="bg1"/>
                </a:solidFill>
              </a:rPr>
              <a:t>7</a:t>
            </a:r>
          </a:p>
          <a:p>
            <a:r>
              <a:rPr lang="en-GB" sz="1700" dirty="0">
                <a:solidFill>
                  <a:schemeClr val="bg1"/>
                </a:solidFill>
              </a:rPr>
              <a:t>8</a:t>
            </a:r>
          </a:p>
          <a:p>
            <a:r>
              <a:rPr lang="en-GB" sz="1700" dirty="0">
                <a:solidFill>
                  <a:schemeClr val="bg1"/>
                </a:solidFill>
              </a:rPr>
              <a:t>9</a:t>
            </a:r>
            <a:endParaRPr lang="en-US" sz="1700" dirty="0">
              <a:solidFill>
                <a:schemeClr val="bg1"/>
              </a:solidFill>
            </a:endParaRPr>
          </a:p>
        </p:txBody>
      </p:sp>
      <p:sp>
        <p:nvSpPr>
          <p:cNvPr id="40" name="Rectangle 39">
            <a:extLst>
              <a:ext uri="{FF2B5EF4-FFF2-40B4-BE49-F238E27FC236}">
                <a16:creationId xmlns:a16="http://schemas.microsoft.com/office/drawing/2014/main" id="{09A5AC7B-BCAB-13BD-2A26-1BC4DF2B0AD9}"/>
              </a:ext>
            </a:extLst>
          </p:cNvPr>
          <p:cNvSpPr/>
          <p:nvPr/>
        </p:nvSpPr>
        <p:spPr>
          <a:xfrm>
            <a:off x="9292448" y="2977816"/>
            <a:ext cx="463550" cy="2307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135327E-EF3A-3334-FCC9-9B8F031721C4}"/>
              </a:ext>
            </a:extLst>
          </p:cNvPr>
          <p:cNvSpPr/>
          <p:nvPr/>
        </p:nvSpPr>
        <p:spPr>
          <a:xfrm>
            <a:off x="9292448" y="2652523"/>
            <a:ext cx="463550" cy="325291"/>
          </a:xfrm>
          <a:prstGeom prst="rect">
            <a:avLst/>
          </a:prstGeom>
          <a:solidFill>
            <a:schemeClr val="tx1"/>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811109E-5E6D-3CA5-F93E-C5002198E92A}"/>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spTree>
    <p:extLst>
      <p:ext uri="{BB962C8B-B14F-4D97-AF65-F5344CB8AC3E}">
        <p14:creationId xmlns:p14="http://schemas.microsoft.com/office/powerpoint/2010/main" val="674119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307CDF1-2197-F7A0-7D92-AEF9136D4BC0}"/>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pic>
        <p:nvPicPr>
          <p:cNvPr id="15" name="Picture 14" descr="A diagram of a layer&#10;&#10;Description automatically generated with medium confidence">
            <a:extLst>
              <a:ext uri="{FF2B5EF4-FFF2-40B4-BE49-F238E27FC236}">
                <a16:creationId xmlns:a16="http://schemas.microsoft.com/office/drawing/2014/main" id="{C4AA62C9-0C04-553F-0A3C-36709FF36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416" y="1046371"/>
            <a:ext cx="8283168" cy="4765258"/>
          </a:xfrm>
          <a:prstGeom prst="rect">
            <a:avLst/>
          </a:prstGeom>
        </p:spPr>
      </p:pic>
    </p:spTree>
    <p:extLst>
      <p:ext uri="{BB962C8B-B14F-4D97-AF65-F5344CB8AC3E}">
        <p14:creationId xmlns:p14="http://schemas.microsoft.com/office/powerpoint/2010/main" val="107364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6309904" y="411479"/>
            <a:ext cx="5486400" cy="3291840"/>
          </a:xfrm>
        </p:spPr>
        <p:txBody>
          <a:bodyPr/>
          <a:lstStyle/>
          <a:p>
            <a:r>
              <a:rPr lang="en-US" dirty="0" err="1"/>
              <a:t>Neurale</a:t>
            </a:r>
            <a:r>
              <a:rPr lang="en-US" dirty="0"/>
              <a:t> </a:t>
            </a:r>
            <a:r>
              <a:rPr lang="en-US" dirty="0" err="1"/>
              <a:t>Netwerken</a:t>
            </a:r>
            <a:endParaRPr lang="en-US" dirty="0"/>
          </a:p>
        </p:txBody>
      </p:sp>
      <p:sp>
        <p:nvSpPr>
          <p:cNvPr id="2" name="Text Placeholder 2">
            <a:extLst>
              <a:ext uri="{FF2B5EF4-FFF2-40B4-BE49-F238E27FC236}">
                <a16:creationId xmlns:a16="http://schemas.microsoft.com/office/drawing/2014/main" id="{94263511-22BB-7E6C-11CE-9A788BF746B3}"/>
              </a:ext>
            </a:extLst>
          </p:cNvPr>
          <p:cNvSpPr>
            <a:spLocks noGrp="1"/>
          </p:cNvSpPr>
          <p:nvPr>
            <p:ph type="body" sz="quarter" idx="11"/>
          </p:nvPr>
        </p:nvSpPr>
        <p:spPr>
          <a:xfrm>
            <a:off x="6299835" y="4568602"/>
            <a:ext cx="5486400" cy="1645920"/>
          </a:xfrm>
        </p:spPr>
        <p:txBody>
          <a:bodyPr/>
          <a:lstStyle/>
          <a:p>
            <a:r>
              <a:rPr lang="en-US" dirty="0"/>
              <a:t>Wat </a:t>
            </a:r>
            <a:r>
              <a:rPr lang="en-US" dirty="0" err="1"/>
              <a:t>weten</a:t>
            </a:r>
            <a:r>
              <a:rPr lang="en-US" dirty="0"/>
              <a:t> </a:t>
            </a:r>
            <a:r>
              <a:rPr lang="en-US" dirty="0" err="1"/>
              <a:t>jullie</a:t>
            </a:r>
            <a:r>
              <a:rPr lang="en-US" dirty="0"/>
              <a:t> </a:t>
            </a:r>
            <a:r>
              <a:rPr lang="en-US" dirty="0" err="1"/>
              <a:t>hier</a:t>
            </a:r>
            <a:r>
              <a:rPr lang="en-US" dirty="0"/>
              <a:t> al van?</a:t>
            </a:r>
          </a:p>
        </p:txBody>
      </p:sp>
    </p:spTree>
    <p:extLst>
      <p:ext uri="{BB962C8B-B14F-4D97-AF65-F5344CB8AC3E}">
        <p14:creationId xmlns:p14="http://schemas.microsoft.com/office/powerpoint/2010/main" val="29495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De </a:t>
            </a:r>
            <a:r>
              <a:rPr lang="en-GB" dirty="0" err="1">
                <a:solidFill>
                  <a:srgbClr val="386647"/>
                </a:solidFill>
              </a:rPr>
              <a:t>gewichten</a:t>
            </a:r>
            <a:r>
              <a:rPr lang="en-GB" dirty="0"/>
              <a:t> van </a:t>
            </a:r>
            <a:r>
              <a:rPr lang="en-GB" dirty="0" err="1"/>
              <a:t>een</a:t>
            </a:r>
            <a:r>
              <a:rPr lang="en-GB" dirty="0"/>
              <a:t> </a:t>
            </a:r>
            <a:r>
              <a:rPr lang="en-GB" dirty="0" err="1"/>
              <a:t>netwerk</a:t>
            </a:r>
            <a:endParaRPr lang="en-US" dirty="0"/>
          </a:p>
        </p:txBody>
      </p:sp>
      <p:sp>
        <p:nvSpPr>
          <p:cNvPr id="2" name="TextBox 1">
            <a:extLst>
              <a:ext uri="{FF2B5EF4-FFF2-40B4-BE49-F238E27FC236}">
                <a16:creationId xmlns:a16="http://schemas.microsoft.com/office/drawing/2014/main" id="{7E95F9D4-8B93-9CD3-5078-9F056F035BE6}"/>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sp>
        <p:nvSpPr>
          <p:cNvPr id="8" name="TextBox 7">
            <a:extLst>
              <a:ext uri="{FF2B5EF4-FFF2-40B4-BE49-F238E27FC236}">
                <a16:creationId xmlns:a16="http://schemas.microsoft.com/office/drawing/2014/main" id="{C1591750-7054-C3A8-3D6E-9EB86E045797}"/>
              </a:ext>
            </a:extLst>
          </p:cNvPr>
          <p:cNvSpPr txBox="1"/>
          <p:nvPr/>
        </p:nvSpPr>
        <p:spPr>
          <a:xfrm>
            <a:off x="8055328" y="3169858"/>
            <a:ext cx="527709" cy="1569660"/>
          </a:xfrm>
          <a:prstGeom prst="rect">
            <a:avLst/>
          </a:prstGeom>
          <a:noFill/>
        </p:spPr>
        <p:txBody>
          <a:bodyPr wrap="none" rtlCol="0">
            <a:spAutoFit/>
          </a:bodyPr>
          <a:lstStyle/>
          <a:p>
            <a:pPr algn="ctr"/>
            <a:r>
              <a:rPr lang="en-GB" sz="3200" dirty="0">
                <a:solidFill>
                  <a:srgbClr val="C00000"/>
                </a:solidFill>
              </a:rPr>
              <a:t>.8</a:t>
            </a:r>
          </a:p>
          <a:p>
            <a:pPr algn="ctr"/>
            <a:r>
              <a:rPr lang="en-GB" sz="3200" dirty="0">
                <a:solidFill>
                  <a:schemeClr val="bg1"/>
                </a:solidFill>
              </a:rPr>
              <a:t>0</a:t>
            </a:r>
          </a:p>
          <a:p>
            <a:pPr algn="ctr"/>
            <a:r>
              <a:rPr lang="en-GB" sz="3200" dirty="0">
                <a:solidFill>
                  <a:srgbClr val="C00000"/>
                </a:solidFill>
              </a:rPr>
              <a:t>.2</a:t>
            </a:r>
          </a:p>
        </p:txBody>
      </p:sp>
      <p:sp>
        <p:nvSpPr>
          <p:cNvPr id="10" name="Left Brace 9">
            <a:extLst>
              <a:ext uri="{FF2B5EF4-FFF2-40B4-BE49-F238E27FC236}">
                <a16:creationId xmlns:a16="http://schemas.microsoft.com/office/drawing/2014/main" id="{A5ECE221-2985-C04A-AF2C-AA75F9CEB01A}"/>
              </a:ext>
            </a:extLst>
          </p:cNvPr>
          <p:cNvSpPr/>
          <p:nvPr/>
        </p:nvSpPr>
        <p:spPr>
          <a:xfrm rot="5400000">
            <a:off x="8138140" y="2650143"/>
            <a:ext cx="362086" cy="7589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572CCD8C-AC5F-8E37-5B12-072A90D64A6D}"/>
              </a:ext>
            </a:extLst>
          </p:cNvPr>
          <p:cNvSpPr/>
          <p:nvPr/>
        </p:nvSpPr>
        <p:spPr>
          <a:xfrm>
            <a:off x="10179555" y="2861986"/>
            <a:ext cx="877671" cy="217747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F950196-7D47-085C-AC34-1EA333FE8CEA}"/>
              </a:ext>
            </a:extLst>
          </p:cNvPr>
          <p:cNvSpPr txBox="1"/>
          <p:nvPr/>
        </p:nvSpPr>
        <p:spPr>
          <a:xfrm>
            <a:off x="10208917" y="2446704"/>
            <a:ext cx="848309" cy="369332"/>
          </a:xfrm>
          <a:prstGeom prst="rect">
            <a:avLst/>
          </a:prstGeom>
          <a:noFill/>
        </p:spPr>
        <p:txBody>
          <a:bodyPr wrap="none" rtlCol="0">
            <a:spAutoFit/>
          </a:bodyPr>
          <a:lstStyle/>
          <a:p>
            <a:pPr algn="ctr"/>
            <a:r>
              <a:rPr lang="en-GB" dirty="0" err="1">
                <a:solidFill>
                  <a:schemeClr val="bg1"/>
                </a:solidFill>
              </a:rPr>
              <a:t>Laag</a:t>
            </a:r>
            <a:r>
              <a:rPr lang="en-GB" dirty="0">
                <a:solidFill>
                  <a:schemeClr val="bg1"/>
                </a:solidFill>
              </a:rPr>
              <a:t> 1</a:t>
            </a:r>
            <a:endParaRPr lang="en-US" dirty="0">
              <a:solidFill>
                <a:schemeClr val="bg1"/>
              </a:solidFill>
            </a:endParaRPr>
          </a:p>
        </p:txBody>
      </p:sp>
      <p:sp>
        <p:nvSpPr>
          <p:cNvPr id="4" name="Left Brace 3">
            <a:extLst>
              <a:ext uri="{FF2B5EF4-FFF2-40B4-BE49-F238E27FC236}">
                <a16:creationId xmlns:a16="http://schemas.microsoft.com/office/drawing/2014/main" id="{50B7B265-8CC1-6606-9594-E8E6801BCDD0}"/>
              </a:ext>
            </a:extLst>
          </p:cNvPr>
          <p:cNvSpPr/>
          <p:nvPr/>
        </p:nvSpPr>
        <p:spPr>
          <a:xfrm rot="16200000">
            <a:off x="8173568" y="4516740"/>
            <a:ext cx="362086" cy="7589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A diagram of a process&#10;&#10;Description automatically generated">
            <a:extLst>
              <a:ext uri="{FF2B5EF4-FFF2-40B4-BE49-F238E27FC236}">
                <a16:creationId xmlns:a16="http://schemas.microsoft.com/office/drawing/2014/main" id="{8C2AF63F-CBBD-C220-C49A-ED8C6DABFC1E}"/>
              </a:ext>
            </a:extLst>
          </p:cNvPr>
          <p:cNvPicPr>
            <a:picLocks noChangeAspect="1"/>
          </p:cNvPicPr>
          <p:nvPr/>
        </p:nvPicPr>
        <p:blipFill rotWithShape="1">
          <a:blip r:embed="rId3">
            <a:extLst>
              <a:ext uri="{28A0092B-C50C-407E-A947-70E740481C1C}">
                <a14:useLocalDpi xmlns:a14="http://schemas.microsoft.com/office/drawing/2010/main" val="0"/>
              </a:ext>
            </a:extLst>
          </a:blip>
          <a:srcRect r="39982"/>
          <a:stretch/>
        </p:blipFill>
        <p:spPr>
          <a:xfrm>
            <a:off x="594360" y="2545785"/>
            <a:ext cx="4853489" cy="2809875"/>
          </a:xfrm>
          <a:prstGeom prst="rect">
            <a:avLst/>
          </a:prstGeom>
        </p:spPr>
      </p:pic>
      <p:sp>
        <p:nvSpPr>
          <p:cNvPr id="55" name="Rectangle 54">
            <a:extLst>
              <a:ext uri="{FF2B5EF4-FFF2-40B4-BE49-F238E27FC236}">
                <a16:creationId xmlns:a16="http://schemas.microsoft.com/office/drawing/2014/main" id="{49CFA84E-EDB6-0DCE-D591-B516F52A96C7}"/>
              </a:ext>
            </a:extLst>
          </p:cNvPr>
          <p:cNvSpPr/>
          <p:nvPr/>
        </p:nvSpPr>
        <p:spPr>
          <a:xfrm>
            <a:off x="8835045" y="2915894"/>
            <a:ext cx="1251035" cy="2123564"/>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B161698B-BA85-243D-1176-9F55349E4DC0}"/>
              </a:ext>
            </a:extLst>
          </p:cNvPr>
          <p:cNvCxnSpPr/>
          <p:nvPr/>
        </p:nvCxnSpPr>
        <p:spPr>
          <a:xfrm>
            <a:off x="6623384" y="1943453"/>
            <a:ext cx="0" cy="4301289"/>
          </a:xfrm>
          <a:prstGeom prst="line">
            <a:avLst/>
          </a:prstGeom>
          <a:ln w="76200">
            <a:solidFill>
              <a:srgbClr val="5D7D4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50E5060-6442-8D6B-8EBC-3987CEE6A1B9}"/>
              </a:ext>
            </a:extLst>
          </p:cNvPr>
          <p:cNvCxnSpPr>
            <a:cxnSpLocks/>
            <a:stCxn id="55" idx="0"/>
            <a:endCxn id="68" idx="2"/>
          </p:cNvCxnSpPr>
          <p:nvPr/>
        </p:nvCxnSpPr>
        <p:spPr>
          <a:xfrm flipH="1" flipV="1">
            <a:off x="9460562" y="2356973"/>
            <a:ext cx="1" cy="5589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8" name="Content Placeholder 2">
            <a:extLst>
              <a:ext uri="{FF2B5EF4-FFF2-40B4-BE49-F238E27FC236}">
                <a16:creationId xmlns:a16="http://schemas.microsoft.com/office/drawing/2014/main" id="{0EF7AB17-1714-7E6E-92DC-851AC3E5806C}"/>
              </a:ext>
            </a:extLst>
          </p:cNvPr>
          <p:cNvSpPr txBox="1">
            <a:spLocks/>
          </p:cNvSpPr>
          <p:nvPr/>
        </p:nvSpPr>
        <p:spPr>
          <a:xfrm>
            <a:off x="8805267" y="1952913"/>
            <a:ext cx="1310590" cy="404060"/>
          </a:xfrm>
          <a:prstGeom prst="rect">
            <a:avLst/>
          </a:prstGeom>
        </p:spPr>
        <p:txBody>
          <a:bodyPr vert="horz" lIns="0" tIns="45720" rIns="0" bIns="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943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b="1"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Weights</a:t>
            </a:r>
          </a:p>
        </p:txBody>
      </p:sp>
      <p:sp>
        <p:nvSpPr>
          <p:cNvPr id="109" name="TextBox 108">
            <a:extLst>
              <a:ext uri="{FF2B5EF4-FFF2-40B4-BE49-F238E27FC236}">
                <a16:creationId xmlns:a16="http://schemas.microsoft.com/office/drawing/2014/main" id="{7769889D-A866-A26E-8F00-F25B28EF4078}"/>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cxnSp>
        <p:nvCxnSpPr>
          <p:cNvPr id="149" name="Straight Arrow Connector 148">
            <a:extLst>
              <a:ext uri="{FF2B5EF4-FFF2-40B4-BE49-F238E27FC236}">
                <a16:creationId xmlns:a16="http://schemas.microsoft.com/office/drawing/2014/main" id="{D9429317-84BA-9B64-18B3-12C3DAF6BFC2}"/>
              </a:ext>
            </a:extLst>
          </p:cNvPr>
          <p:cNvCxnSpPr>
            <a:cxnSpLocks/>
            <a:endCxn id="18" idx="1"/>
          </p:cNvCxnSpPr>
          <p:nvPr/>
        </p:nvCxnSpPr>
        <p:spPr>
          <a:xfrm>
            <a:off x="8543619" y="3497282"/>
            <a:ext cx="1635936" cy="45344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99A4471-5885-F3E8-7751-7633DDFE2D02}"/>
              </a:ext>
            </a:extLst>
          </p:cNvPr>
          <p:cNvCxnSpPr>
            <a:cxnSpLocks/>
            <a:endCxn id="18" idx="1"/>
          </p:cNvCxnSpPr>
          <p:nvPr/>
        </p:nvCxnSpPr>
        <p:spPr>
          <a:xfrm>
            <a:off x="8425366" y="3950722"/>
            <a:ext cx="1754189"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DF3C95E5-1715-F095-FDE1-9BC523E798C9}"/>
              </a:ext>
            </a:extLst>
          </p:cNvPr>
          <p:cNvCxnSpPr>
            <a:cxnSpLocks/>
            <a:endCxn id="18" idx="1"/>
          </p:cNvCxnSpPr>
          <p:nvPr/>
        </p:nvCxnSpPr>
        <p:spPr>
          <a:xfrm flipV="1">
            <a:off x="8543619" y="3950722"/>
            <a:ext cx="1635936" cy="49752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B436B8F-78B9-4B9E-53FF-09B4407B7B62}"/>
              </a:ext>
            </a:extLst>
          </p:cNvPr>
          <p:cNvSpPr txBox="1"/>
          <p:nvPr/>
        </p:nvSpPr>
        <p:spPr>
          <a:xfrm>
            <a:off x="8939454" y="3350557"/>
            <a:ext cx="422133" cy="369332"/>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b="1" dirty="0">
                <a:solidFill>
                  <a:srgbClr val="0070C0"/>
                </a:solidFill>
              </a:rPr>
              <a:t>3</a:t>
            </a:r>
            <a:endParaRPr lang="en-US" b="1" dirty="0">
              <a:solidFill>
                <a:srgbClr val="0070C0"/>
              </a:solidFill>
            </a:endParaRPr>
          </a:p>
        </p:txBody>
      </p:sp>
      <p:sp>
        <p:nvSpPr>
          <p:cNvPr id="172" name="TextBox 171">
            <a:extLst>
              <a:ext uri="{FF2B5EF4-FFF2-40B4-BE49-F238E27FC236}">
                <a16:creationId xmlns:a16="http://schemas.microsoft.com/office/drawing/2014/main" id="{A5141764-407F-0C30-B205-6B036DF3C1FA}"/>
              </a:ext>
            </a:extLst>
          </p:cNvPr>
          <p:cNvSpPr txBox="1"/>
          <p:nvPr/>
        </p:nvSpPr>
        <p:spPr>
          <a:xfrm>
            <a:off x="8865437" y="3796830"/>
            <a:ext cx="411782" cy="338554"/>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1600" b="1" dirty="0">
                <a:solidFill>
                  <a:srgbClr val="0070C0"/>
                </a:solidFill>
              </a:rPr>
              <a:t>0</a:t>
            </a:r>
            <a:endParaRPr lang="en-US" sz="1600" b="1" dirty="0">
              <a:solidFill>
                <a:srgbClr val="0070C0"/>
              </a:solidFill>
            </a:endParaRPr>
          </a:p>
        </p:txBody>
      </p:sp>
      <p:sp>
        <p:nvSpPr>
          <p:cNvPr id="174" name="TextBox 173">
            <a:extLst>
              <a:ext uri="{FF2B5EF4-FFF2-40B4-BE49-F238E27FC236}">
                <a16:creationId xmlns:a16="http://schemas.microsoft.com/office/drawing/2014/main" id="{161AA25C-E6B3-1327-01E3-61E8984E618E}"/>
              </a:ext>
            </a:extLst>
          </p:cNvPr>
          <p:cNvSpPr txBox="1"/>
          <p:nvPr/>
        </p:nvSpPr>
        <p:spPr>
          <a:xfrm>
            <a:off x="8896913" y="4189854"/>
            <a:ext cx="507213" cy="369332"/>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b="1" dirty="0">
                <a:solidFill>
                  <a:srgbClr val="0070C0"/>
                </a:solidFill>
              </a:rPr>
              <a:t>4</a:t>
            </a:r>
            <a:endParaRPr lang="en-US" b="1" dirty="0">
              <a:solidFill>
                <a:srgbClr val="0070C0"/>
              </a:solidFill>
            </a:endParaRPr>
          </a:p>
        </p:txBody>
      </p:sp>
      <p:sp>
        <p:nvSpPr>
          <p:cNvPr id="12" name="TextBox 11">
            <a:extLst>
              <a:ext uri="{FF2B5EF4-FFF2-40B4-BE49-F238E27FC236}">
                <a16:creationId xmlns:a16="http://schemas.microsoft.com/office/drawing/2014/main" id="{541F994A-FA98-536E-63DE-ADA33FE93162}"/>
              </a:ext>
            </a:extLst>
          </p:cNvPr>
          <p:cNvSpPr txBox="1"/>
          <p:nvPr/>
        </p:nvSpPr>
        <p:spPr>
          <a:xfrm>
            <a:off x="7977100" y="2446704"/>
            <a:ext cx="684163" cy="369332"/>
          </a:xfrm>
          <a:prstGeom prst="rect">
            <a:avLst/>
          </a:prstGeom>
          <a:noFill/>
        </p:spPr>
        <p:txBody>
          <a:bodyPr wrap="none" rtlCol="0">
            <a:spAutoFit/>
          </a:bodyPr>
          <a:lstStyle/>
          <a:p>
            <a:pPr algn="ctr"/>
            <a:r>
              <a:rPr lang="en-GB" dirty="0">
                <a:solidFill>
                  <a:schemeClr val="bg1"/>
                </a:solidFill>
              </a:rPr>
              <a:t>Input</a:t>
            </a:r>
            <a:endParaRPr lang="en-US" dirty="0">
              <a:solidFill>
                <a:schemeClr val="bg1"/>
              </a:solidFill>
            </a:endParaRPr>
          </a:p>
        </p:txBody>
      </p:sp>
    </p:spTree>
    <p:extLst>
      <p:ext uri="{BB962C8B-B14F-4D97-AF65-F5344CB8AC3E}">
        <p14:creationId xmlns:p14="http://schemas.microsoft.com/office/powerpoint/2010/main" val="1178567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72CCD8C-AC5F-8E37-5B12-072A90D64A6D}"/>
              </a:ext>
            </a:extLst>
          </p:cNvPr>
          <p:cNvSpPr/>
          <p:nvPr/>
        </p:nvSpPr>
        <p:spPr>
          <a:xfrm>
            <a:off x="10166018" y="2870776"/>
            <a:ext cx="877671" cy="24351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De </a:t>
            </a:r>
            <a:r>
              <a:rPr lang="en-GB" dirty="0" err="1">
                <a:solidFill>
                  <a:srgbClr val="386647"/>
                </a:solidFill>
              </a:rPr>
              <a:t>neuronen</a:t>
            </a:r>
            <a:r>
              <a:rPr lang="en-GB" dirty="0"/>
              <a:t> van </a:t>
            </a:r>
            <a:r>
              <a:rPr lang="en-GB" dirty="0" err="1"/>
              <a:t>een</a:t>
            </a:r>
            <a:r>
              <a:rPr lang="en-GB" dirty="0"/>
              <a:t> </a:t>
            </a:r>
            <a:r>
              <a:rPr lang="en-GB" dirty="0" err="1"/>
              <a:t>netwerk</a:t>
            </a:r>
            <a:endParaRPr lang="en-US" dirty="0"/>
          </a:p>
        </p:txBody>
      </p:sp>
      <p:sp>
        <p:nvSpPr>
          <p:cNvPr id="8" name="TextBox 7">
            <a:extLst>
              <a:ext uri="{FF2B5EF4-FFF2-40B4-BE49-F238E27FC236}">
                <a16:creationId xmlns:a16="http://schemas.microsoft.com/office/drawing/2014/main" id="{C1591750-7054-C3A8-3D6E-9EB86E045797}"/>
              </a:ext>
            </a:extLst>
          </p:cNvPr>
          <p:cNvSpPr txBox="1"/>
          <p:nvPr/>
        </p:nvSpPr>
        <p:spPr>
          <a:xfrm>
            <a:off x="8055328" y="3169858"/>
            <a:ext cx="527709" cy="1569660"/>
          </a:xfrm>
          <a:prstGeom prst="rect">
            <a:avLst/>
          </a:prstGeom>
          <a:noFill/>
        </p:spPr>
        <p:txBody>
          <a:bodyPr wrap="none" rtlCol="0">
            <a:spAutoFit/>
          </a:bodyPr>
          <a:lstStyle/>
          <a:p>
            <a:pPr algn="ctr"/>
            <a:r>
              <a:rPr lang="en-GB" sz="3200" dirty="0">
                <a:solidFill>
                  <a:srgbClr val="C00000"/>
                </a:solidFill>
              </a:rPr>
              <a:t>.8</a:t>
            </a:r>
          </a:p>
          <a:p>
            <a:pPr algn="ctr"/>
            <a:r>
              <a:rPr lang="en-GB" sz="3200" dirty="0">
                <a:solidFill>
                  <a:schemeClr val="bg1"/>
                </a:solidFill>
              </a:rPr>
              <a:t>0</a:t>
            </a:r>
          </a:p>
          <a:p>
            <a:pPr algn="ctr"/>
            <a:r>
              <a:rPr lang="en-GB" sz="3200" dirty="0">
                <a:solidFill>
                  <a:srgbClr val="C00000"/>
                </a:solidFill>
              </a:rPr>
              <a:t>.2</a:t>
            </a:r>
          </a:p>
        </p:txBody>
      </p:sp>
      <p:sp>
        <p:nvSpPr>
          <p:cNvPr id="10" name="Left Brace 9">
            <a:extLst>
              <a:ext uri="{FF2B5EF4-FFF2-40B4-BE49-F238E27FC236}">
                <a16:creationId xmlns:a16="http://schemas.microsoft.com/office/drawing/2014/main" id="{A5ECE221-2985-C04A-AF2C-AA75F9CEB01A}"/>
              </a:ext>
            </a:extLst>
          </p:cNvPr>
          <p:cNvSpPr/>
          <p:nvPr/>
        </p:nvSpPr>
        <p:spPr>
          <a:xfrm rot="5400000">
            <a:off x="8138140" y="2650143"/>
            <a:ext cx="362086" cy="7589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7F950196-7D47-085C-AC34-1EA333FE8CEA}"/>
              </a:ext>
            </a:extLst>
          </p:cNvPr>
          <p:cNvSpPr txBox="1"/>
          <p:nvPr/>
        </p:nvSpPr>
        <p:spPr>
          <a:xfrm>
            <a:off x="10208917" y="2446704"/>
            <a:ext cx="848309" cy="369332"/>
          </a:xfrm>
          <a:prstGeom prst="rect">
            <a:avLst/>
          </a:prstGeom>
          <a:noFill/>
        </p:spPr>
        <p:txBody>
          <a:bodyPr wrap="none" rtlCol="0">
            <a:spAutoFit/>
          </a:bodyPr>
          <a:lstStyle/>
          <a:p>
            <a:pPr algn="ctr"/>
            <a:r>
              <a:rPr lang="en-GB" dirty="0" err="1">
                <a:solidFill>
                  <a:schemeClr val="bg1"/>
                </a:solidFill>
              </a:rPr>
              <a:t>Laag</a:t>
            </a:r>
            <a:r>
              <a:rPr lang="en-GB" dirty="0">
                <a:solidFill>
                  <a:schemeClr val="bg1"/>
                </a:solidFill>
              </a:rPr>
              <a:t> 1</a:t>
            </a:r>
            <a:endParaRPr lang="en-US" dirty="0">
              <a:solidFill>
                <a:schemeClr val="bg1"/>
              </a:solidFill>
            </a:endParaRPr>
          </a:p>
        </p:txBody>
      </p:sp>
      <p:sp>
        <p:nvSpPr>
          <p:cNvPr id="4" name="Left Brace 3">
            <a:extLst>
              <a:ext uri="{FF2B5EF4-FFF2-40B4-BE49-F238E27FC236}">
                <a16:creationId xmlns:a16="http://schemas.microsoft.com/office/drawing/2014/main" id="{50B7B265-8CC1-6606-9594-E8E6801BCDD0}"/>
              </a:ext>
            </a:extLst>
          </p:cNvPr>
          <p:cNvSpPr/>
          <p:nvPr/>
        </p:nvSpPr>
        <p:spPr>
          <a:xfrm rot="16200000">
            <a:off x="8173568" y="4516740"/>
            <a:ext cx="362086" cy="7589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ectangle 54">
            <a:extLst>
              <a:ext uri="{FF2B5EF4-FFF2-40B4-BE49-F238E27FC236}">
                <a16:creationId xmlns:a16="http://schemas.microsoft.com/office/drawing/2014/main" id="{49CFA84E-EDB6-0DCE-D591-B516F52A96C7}"/>
              </a:ext>
            </a:extLst>
          </p:cNvPr>
          <p:cNvSpPr/>
          <p:nvPr/>
        </p:nvSpPr>
        <p:spPr>
          <a:xfrm>
            <a:off x="8849684" y="2848564"/>
            <a:ext cx="1251035" cy="2435150"/>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B161698B-BA85-243D-1176-9F55349E4DC0}"/>
              </a:ext>
            </a:extLst>
          </p:cNvPr>
          <p:cNvCxnSpPr/>
          <p:nvPr/>
        </p:nvCxnSpPr>
        <p:spPr>
          <a:xfrm>
            <a:off x="6623384" y="1943453"/>
            <a:ext cx="0" cy="4301289"/>
          </a:xfrm>
          <a:prstGeom prst="line">
            <a:avLst/>
          </a:prstGeom>
          <a:ln w="76200">
            <a:solidFill>
              <a:srgbClr val="5D7D40"/>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7769889D-A866-A26E-8F00-F25B28EF4078}"/>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cxnSp>
        <p:nvCxnSpPr>
          <p:cNvPr id="149" name="Straight Arrow Connector 148">
            <a:extLst>
              <a:ext uri="{FF2B5EF4-FFF2-40B4-BE49-F238E27FC236}">
                <a16:creationId xmlns:a16="http://schemas.microsoft.com/office/drawing/2014/main" id="{D9429317-84BA-9B64-18B3-12C3DAF6BFC2}"/>
              </a:ext>
            </a:extLst>
          </p:cNvPr>
          <p:cNvCxnSpPr>
            <a:cxnSpLocks/>
          </p:cNvCxnSpPr>
          <p:nvPr/>
        </p:nvCxnSpPr>
        <p:spPr>
          <a:xfrm>
            <a:off x="8543619" y="3497282"/>
            <a:ext cx="1675353" cy="8542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99A4471-5885-F3E8-7751-7633DDFE2D02}"/>
              </a:ext>
            </a:extLst>
          </p:cNvPr>
          <p:cNvCxnSpPr>
            <a:cxnSpLocks/>
          </p:cNvCxnSpPr>
          <p:nvPr/>
        </p:nvCxnSpPr>
        <p:spPr>
          <a:xfrm flipV="1">
            <a:off x="8425366" y="3429000"/>
            <a:ext cx="1833024" cy="52172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B949F643-A42F-DF29-8DDD-BCDA6299AD58}"/>
              </a:ext>
            </a:extLst>
          </p:cNvPr>
          <p:cNvCxnSpPr>
            <a:cxnSpLocks/>
          </p:cNvCxnSpPr>
          <p:nvPr/>
        </p:nvCxnSpPr>
        <p:spPr>
          <a:xfrm>
            <a:off x="8425366" y="3950722"/>
            <a:ext cx="1833024" cy="360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DF3C95E5-1715-F095-FDE1-9BC523E798C9}"/>
              </a:ext>
            </a:extLst>
          </p:cNvPr>
          <p:cNvCxnSpPr>
            <a:cxnSpLocks/>
          </p:cNvCxnSpPr>
          <p:nvPr/>
        </p:nvCxnSpPr>
        <p:spPr>
          <a:xfrm flipV="1">
            <a:off x="8543619" y="3470779"/>
            <a:ext cx="1660121" cy="97746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FD14DC-B3F5-932A-5800-4F315DF9942B}"/>
              </a:ext>
            </a:extLst>
          </p:cNvPr>
          <p:cNvCxnSpPr>
            <a:cxnSpLocks/>
          </p:cNvCxnSpPr>
          <p:nvPr/>
        </p:nvCxnSpPr>
        <p:spPr>
          <a:xfrm flipV="1">
            <a:off x="8543619" y="4351524"/>
            <a:ext cx="1714771" cy="1035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6264DAF-CFDE-95AF-8EBE-00BE37C40ABD}"/>
              </a:ext>
            </a:extLst>
          </p:cNvPr>
          <p:cNvCxnSpPr>
            <a:cxnSpLocks/>
          </p:cNvCxnSpPr>
          <p:nvPr/>
        </p:nvCxnSpPr>
        <p:spPr>
          <a:xfrm flipV="1">
            <a:off x="8543619" y="3449156"/>
            <a:ext cx="1675353" cy="481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2171416C-F672-49F1-BB37-B73B2365D2EF}"/>
              </a:ext>
            </a:extLst>
          </p:cNvPr>
          <p:cNvSpPr txBox="1"/>
          <p:nvPr/>
        </p:nvSpPr>
        <p:spPr>
          <a:xfrm>
            <a:off x="9123807" y="3371661"/>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3</a:t>
            </a:r>
            <a:endParaRPr lang="en-US" sz="600" b="1" dirty="0">
              <a:solidFill>
                <a:srgbClr val="0070C0"/>
              </a:solidFill>
            </a:endParaRPr>
          </a:p>
        </p:txBody>
      </p:sp>
      <p:sp>
        <p:nvSpPr>
          <p:cNvPr id="169" name="TextBox 168">
            <a:extLst>
              <a:ext uri="{FF2B5EF4-FFF2-40B4-BE49-F238E27FC236}">
                <a16:creationId xmlns:a16="http://schemas.microsoft.com/office/drawing/2014/main" id="{8B436B8F-78B9-4B9E-53FF-09B4407B7B62}"/>
              </a:ext>
            </a:extLst>
          </p:cNvPr>
          <p:cNvSpPr txBox="1"/>
          <p:nvPr/>
        </p:nvSpPr>
        <p:spPr>
          <a:xfrm>
            <a:off x="8896147" y="3566671"/>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3</a:t>
            </a:r>
            <a:endParaRPr lang="en-US" sz="600" b="1" dirty="0">
              <a:solidFill>
                <a:srgbClr val="0070C0"/>
              </a:solidFill>
            </a:endParaRPr>
          </a:p>
        </p:txBody>
      </p:sp>
      <p:sp>
        <p:nvSpPr>
          <p:cNvPr id="172" name="TextBox 171">
            <a:extLst>
              <a:ext uri="{FF2B5EF4-FFF2-40B4-BE49-F238E27FC236}">
                <a16:creationId xmlns:a16="http://schemas.microsoft.com/office/drawing/2014/main" id="{A5141764-407F-0C30-B205-6B036DF3C1FA}"/>
              </a:ext>
            </a:extLst>
          </p:cNvPr>
          <p:cNvSpPr txBox="1"/>
          <p:nvPr/>
        </p:nvSpPr>
        <p:spPr>
          <a:xfrm>
            <a:off x="9345699" y="3572933"/>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0</a:t>
            </a:r>
            <a:endParaRPr lang="en-US" sz="600" b="1" dirty="0">
              <a:solidFill>
                <a:srgbClr val="0070C0"/>
              </a:solidFill>
            </a:endParaRPr>
          </a:p>
        </p:txBody>
      </p:sp>
      <p:sp>
        <p:nvSpPr>
          <p:cNvPr id="173" name="TextBox 172">
            <a:extLst>
              <a:ext uri="{FF2B5EF4-FFF2-40B4-BE49-F238E27FC236}">
                <a16:creationId xmlns:a16="http://schemas.microsoft.com/office/drawing/2014/main" id="{07A08758-CA10-523F-CB9C-8EA9811536EB}"/>
              </a:ext>
            </a:extLst>
          </p:cNvPr>
          <p:cNvSpPr txBox="1"/>
          <p:nvPr/>
        </p:nvSpPr>
        <p:spPr>
          <a:xfrm>
            <a:off x="9326001" y="4060608"/>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0</a:t>
            </a:r>
            <a:endParaRPr lang="en-US" sz="600" b="1" dirty="0">
              <a:solidFill>
                <a:srgbClr val="0070C0"/>
              </a:solidFill>
            </a:endParaRPr>
          </a:p>
        </p:txBody>
      </p:sp>
      <p:sp>
        <p:nvSpPr>
          <p:cNvPr id="174" name="TextBox 173">
            <a:extLst>
              <a:ext uri="{FF2B5EF4-FFF2-40B4-BE49-F238E27FC236}">
                <a16:creationId xmlns:a16="http://schemas.microsoft.com/office/drawing/2014/main" id="{161AA25C-E6B3-1327-01E3-61E8984E618E}"/>
              </a:ext>
            </a:extLst>
          </p:cNvPr>
          <p:cNvSpPr txBox="1"/>
          <p:nvPr/>
        </p:nvSpPr>
        <p:spPr>
          <a:xfrm>
            <a:off x="9764627" y="4279592"/>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4</a:t>
            </a:r>
            <a:endParaRPr lang="en-US" sz="600" b="1" dirty="0">
              <a:solidFill>
                <a:srgbClr val="0070C0"/>
              </a:solidFill>
            </a:endParaRPr>
          </a:p>
        </p:txBody>
      </p:sp>
      <p:sp>
        <p:nvSpPr>
          <p:cNvPr id="175" name="TextBox 174">
            <a:extLst>
              <a:ext uri="{FF2B5EF4-FFF2-40B4-BE49-F238E27FC236}">
                <a16:creationId xmlns:a16="http://schemas.microsoft.com/office/drawing/2014/main" id="{4AC2F79C-0A43-F25C-E573-D3AE31985F67}"/>
              </a:ext>
            </a:extLst>
          </p:cNvPr>
          <p:cNvSpPr txBox="1"/>
          <p:nvPr/>
        </p:nvSpPr>
        <p:spPr>
          <a:xfrm>
            <a:off x="9703453" y="3642698"/>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1</a:t>
            </a:r>
            <a:endParaRPr lang="en-US" sz="600" b="1" dirty="0">
              <a:solidFill>
                <a:srgbClr val="0070C0"/>
              </a:solidFill>
            </a:endParaRPr>
          </a:p>
        </p:txBody>
      </p:sp>
      <p:cxnSp>
        <p:nvCxnSpPr>
          <p:cNvPr id="182" name="Straight Arrow Connector 181">
            <a:extLst>
              <a:ext uri="{FF2B5EF4-FFF2-40B4-BE49-F238E27FC236}">
                <a16:creationId xmlns:a16="http://schemas.microsoft.com/office/drawing/2014/main" id="{4DB04C38-DB66-71D0-B001-31AEC9A62787}"/>
              </a:ext>
            </a:extLst>
          </p:cNvPr>
          <p:cNvCxnSpPr>
            <a:cxnSpLocks/>
            <a:endCxn id="183" idx="2"/>
          </p:cNvCxnSpPr>
          <p:nvPr/>
        </p:nvCxnSpPr>
        <p:spPr>
          <a:xfrm flipH="1" flipV="1">
            <a:off x="9460562" y="2356973"/>
            <a:ext cx="1" cy="5589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3" name="Content Placeholder 2">
            <a:extLst>
              <a:ext uri="{FF2B5EF4-FFF2-40B4-BE49-F238E27FC236}">
                <a16:creationId xmlns:a16="http://schemas.microsoft.com/office/drawing/2014/main" id="{B9BE1A95-91E6-B044-2F5C-20424675E4EB}"/>
              </a:ext>
            </a:extLst>
          </p:cNvPr>
          <p:cNvSpPr txBox="1">
            <a:spLocks/>
          </p:cNvSpPr>
          <p:nvPr/>
        </p:nvSpPr>
        <p:spPr>
          <a:xfrm>
            <a:off x="8805267" y="1952913"/>
            <a:ext cx="1310590" cy="404060"/>
          </a:xfrm>
          <a:prstGeom prst="rect">
            <a:avLst/>
          </a:prstGeom>
        </p:spPr>
        <p:txBody>
          <a:bodyPr vert="horz" lIns="0" tIns="45720" rIns="0" bIns="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943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b="1"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Weights</a:t>
            </a:r>
          </a:p>
        </p:txBody>
      </p:sp>
      <p:sp>
        <p:nvSpPr>
          <p:cNvPr id="186" name="TextBox 185">
            <a:extLst>
              <a:ext uri="{FF2B5EF4-FFF2-40B4-BE49-F238E27FC236}">
                <a16:creationId xmlns:a16="http://schemas.microsoft.com/office/drawing/2014/main" id="{24A8C721-49DB-3DF8-DEC3-C8116EF36B3F}"/>
              </a:ext>
            </a:extLst>
          </p:cNvPr>
          <p:cNvSpPr txBox="1"/>
          <p:nvPr/>
        </p:nvSpPr>
        <p:spPr>
          <a:xfrm>
            <a:off x="7977100" y="2446704"/>
            <a:ext cx="684163" cy="369332"/>
          </a:xfrm>
          <a:prstGeom prst="rect">
            <a:avLst/>
          </a:prstGeom>
          <a:noFill/>
        </p:spPr>
        <p:txBody>
          <a:bodyPr wrap="none" rtlCol="0">
            <a:spAutoFit/>
          </a:bodyPr>
          <a:lstStyle/>
          <a:p>
            <a:pPr algn="ctr"/>
            <a:r>
              <a:rPr lang="en-GB" dirty="0">
                <a:solidFill>
                  <a:srgbClr val="FF0000"/>
                </a:solidFill>
              </a:rPr>
              <a:t>Input</a:t>
            </a:r>
            <a:endParaRPr lang="en-US" dirty="0">
              <a:solidFill>
                <a:srgbClr val="FF0000"/>
              </a:solidFill>
            </a:endParaRPr>
          </a:p>
        </p:txBody>
      </p:sp>
      <p:sp>
        <p:nvSpPr>
          <p:cNvPr id="187" name="Oval 186">
            <a:extLst>
              <a:ext uri="{FF2B5EF4-FFF2-40B4-BE49-F238E27FC236}">
                <a16:creationId xmlns:a16="http://schemas.microsoft.com/office/drawing/2014/main" id="{F1ED954F-387D-64B7-4FB5-D7699752F230}"/>
              </a:ext>
            </a:extLst>
          </p:cNvPr>
          <p:cNvSpPr/>
          <p:nvPr/>
        </p:nvSpPr>
        <p:spPr>
          <a:xfrm>
            <a:off x="10248202" y="3059773"/>
            <a:ext cx="720000" cy="72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191" name="Oval 190">
            <a:extLst>
              <a:ext uri="{FF2B5EF4-FFF2-40B4-BE49-F238E27FC236}">
                <a16:creationId xmlns:a16="http://schemas.microsoft.com/office/drawing/2014/main" id="{5EDE64C7-A907-8128-42B9-75C64BDDBDF5}"/>
              </a:ext>
            </a:extLst>
          </p:cNvPr>
          <p:cNvSpPr/>
          <p:nvPr/>
        </p:nvSpPr>
        <p:spPr>
          <a:xfrm>
            <a:off x="10268428" y="4049615"/>
            <a:ext cx="720000" cy="72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192" name="Oval 191">
            <a:extLst>
              <a:ext uri="{FF2B5EF4-FFF2-40B4-BE49-F238E27FC236}">
                <a16:creationId xmlns:a16="http://schemas.microsoft.com/office/drawing/2014/main" id="{8011ED39-8694-35FA-6CA7-7BCA268EF824}"/>
              </a:ext>
            </a:extLst>
          </p:cNvPr>
          <p:cNvSpPr/>
          <p:nvPr/>
        </p:nvSpPr>
        <p:spPr>
          <a:xfrm>
            <a:off x="1245062" y="2824231"/>
            <a:ext cx="1936513" cy="179861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n>
                <a:solidFill>
                  <a:sysClr val="windowText" lastClr="000000"/>
                </a:solidFill>
              </a:ln>
              <a:solidFill>
                <a:schemeClr val="bg1"/>
              </a:solidFill>
            </a:endParaRPr>
          </a:p>
        </p:txBody>
      </p:sp>
      <p:cxnSp>
        <p:nvCxnSpPr>
          <p:cNvPr id="5" name="Straight Arrow Connector 4">
            <a:extLst>
              <a:ext uri="{FF2B5EF4-FFF2-40B4-BE49-F238E27FC236}">
                <a16:creationId xmlns:a16="http://schemas.microsoft.com/office/drawing/2014/main" id="{5B104B9C-46DD-C5E0-0FDB-E9A09C10E5EC}"/>
              </a:ext>
            </a:extLst>
          </p:cNvPr>
          <p:cNvCxnSpPr/>
          <p:nvPr/>
        </p:nvCxnSpPr>
        <p:spPr>
          <a:xfrm>
            <a:off x="402853" y="3686303"/>
            <a:ext cx="8963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3B161889-DE68-3541-B2D7-42931A15E6CD}"/>
              </a:ext>
            </a:extLst>
          </p:cNvPr>
          <p:cNvCxnSpPr/>
          <p:nvPr/>
        </p:nvCxnSpPr>
        <p:spPr>
          <a:xfrm>
            <a:off x="402853" y="4149383"/>
            <a:ext cx="8963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18455B7-DDC0-8886-0B67-A7FED8C34730}"/>
              </a:ext>
            </a:extLst>
          </p:cNvPr>
          <p:cNvCxnSpPr>
            <a:cxnSpLocks/>
          </p:cNvCxnSpPr>
          <p:nvPr/>
        </p:nvCxnSpPr>
        <p:spPr>
          <a:xfrm flipV="1">
            <a:off x="2213318" y="4664865"/>
            <a:ext cx="0" cy="733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AC84B6E-E368-441E-B86D-0CE3E8EE713F}"/>
              </a:ext>
            </a:extLst>
          </p:cNvPr>
          <p:cNvSpPr txBox="1"/>
          <p:nvPr/>
        </p:nvSpPr>
        <p:spPr>
          <a:xfrm>
            <a:off x="86100" y="3206362"/>
            <a:ext cx="1231619" cy="461665"/>
          </a:xfrm>
          <a:prstGeom prst="rect">
            <a:avLst/>
          </a:prstGeom>
          <a:noFill/>
        </p:spPr>
        <p:txBody>
          <a:bodyPr wrap="none" rtlCol="0">
            <a:spAutoFit/>
          </a:bodyPr>
          <a:lstStyle/>
          <a:p>
            <a:r>
              <a:rPr lang="en-GB" sz="2400" dirty="0">
                <a:solidFill>
                  <a:srgbClr val="FF0000"/>
                </a:solidFill>
              </a:rPr>
              <a:t>Inputs X</a:t>
            </a:r>
            <a:endParaRPr lang="en-US" sz="2400" dirty="0">
              <a:solidFill>
                <a:srgbClr val="FF0000"/>
              </a:solidFill>
            </a:endParaRPr>
          </a:p>
        </p:txBody>
      </p:sp>
      <p:sp>
        <p:nvSpPr>
          <p:cNvPr id="13" name="TextBox 12">
            <a:extLst>
              <a:ext uri="{FF2B5EF4-FFF2-40B4-BE49-F238E27FC236}">
                <a16:creationId xmlns:a16="http://schemas.microsoft.com/office/drawing/2014/main" id="{560620AF-A9A5-DF34-F8B0-3D0456FDA23E}"/>
              </a:ext>
            </a:extLst>
          </p:cNvPr>
          <p:cNvSpPr txBox="1"/>
          <p:nvPr/>
        </p:nvSpPr>
        <p:spPr>
          <a:xfrm>
            <a:off x="36049" y="4207806"/>
            <a:ext cx="1543051" cy="461665"/>
          </a:xfrm>
          <a:prstGeom prst="rect">
            <a:avLst/>
          </a:prstGeom>
          <a:noFill/>
        </p:spPr>
        <p:txBody>
          <a:bodyPr wrap="none" rtlCol="0">
            <a:spAutoFit/>
          </a:bodyPr>
          <a:lstStyle/>
          <a:p>
            <a:r>
              <a:rPr lang="en-GB" sz="2400" dirty="0">
                <a:solidFill>
                  <a:srgbClr val="0070C0"/>
                </a:solidFill>
              </a:rPr>
              <a:t>Weights W</a:t>
            </a:r>
            <a:endParaRPr lang="en-US" sz="2400" dirty="0">
              <a:solidFill>
                <a:srgbClr val="0070C0"/>
              </a:solidFill>
            </a:endParaRPr>
          </a:p>
        </p:txBody>
      </p:sp>
      <p:sp>
        <p:nvSpPr>
          <p:cNvPr id="14" name="TextBox 13">
            <a:extLst>
              <a:ext uri="{FF2B5EF4-FFF2-40B4-BE49-F238E27FC236}">
                <a16:creationId xmlns:a16="http://schemas.microsoft.com/office/drawing/2014/main" id="{F4F6096C-4254-26B0-4CD8-503C82A66D08}"/>
              </a:ext>
            </a:extLst>
          </p:cNvPr>
          <p:cNvSpPr txBox="1"/>
          <p:nvPr/>
        </p:nvSpPr>
        <p:spPr>
          <a:xfrm>
            <a:off x="1718631" y="5395252"/>
            <a:ext cx="989373" cy="461665"/>
          </a:xfrm>
          <a:prstGeom prst="rect">
            <a:avLst/>
          </a:prstGeom>
          <a:noFill/>
        </p:spPr>
        <p:txBody>
          <a:bodyPr wrap="none" rtlCol="0">
            <a:spAutoFit/>
          </a:bodyPr>
          <a:lstStyle/>
          <a:p>
            <a:r>
              <a:rPr lang="en-GB" sz="2400" dirty="0">
                <a:solidFill>
                  <a:schemeClr val="accent6">
                    <a:lumMod val="75000"/>
                  </a:schemeClr>
                </a:solidFill>
              </a:rPr>
              <a:t>Bias b</a:t>
            </a:r>
            <a:endParaRPr lang="en-US" dirty="0">
              <a:solidFill>
                <a:schemeClr val="accent6">
                  <a:lumMod val="75000"/>
                </a:schemeClr>
              </a:solidFill>
            </a:endParaRPr>
          </a:p>
        </p:txBody>
      </p:sp>
      <p:pic>
        <p:nvPicPr>
          <p:cNvPr id="20" name="Graphic 19">
            <a:extLst>
              <a:ext uri="{FF2B5EF4-FFF2-40B4-BE49-F238E27FC236}">
                <a16:creationId xmlns:a16="http://schemas.microsoft.com/office/drawing/2014/main" id="{E23DCC5A-0F28-B36B-F40C-FBA31C33DA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7900" y="3453363"/>
            <a:ext cx="1643863" cy="617260"/>
          </a:xfrm>
          <a:prstGeom prst="rect">
            <a:avLst/>
          </a:prstGeom>
        </p:spPr>
      </p:pic>
      <p:sp>
        <p:nvSpPr>
          <p:cNvPr id="21" name="TextBox 20">
            <a:extLst>
              <a:ext uri="{FF2B5EF4-FFF2-40B4-BE49-F238E27FC236}">
                <a16:creationId xmlns:a16="http://schemas.microsoft.com/office/drawing/2014/main" id="{0CA7E3E3-3379-FE0A-2665-8B8104A0AEBD}"/>
              </a:ext>
            </a:extLst>
          </p:cNvPr>
          <p:cNvSpPr txBox="1"/>
          <p:nvPr/>
        </p:nvSpPr>
        <p:spPr>
          <a:xfrm>
            <a:off x="3601987" y="4036032"/>
            <a:ext cx="184731" cy="369332"/>
          </a:xfrm>
          <a:prstGeom prst="rect">
            <a:avLst/>
          </a:prstGeom>
          <a:noFill/>
        </p:spPr>
        <p:txBody>
          <a:bodyPr wrap="none" rtlCol="0">
            <a:spAutoFit/>
          </a:bodyPr>
          <a:lstStyle/>
          <a:p>
            <a:endParaRPr lang="en-US" dirty="0">
              <a:solidFill>
                <a:schemeClr val="bg1"/>
              </a:solidFill>
            </a:endParaRPr>
          </a:p>
        </p:txBody>
      </p:sp>
      <p:sp>
        <p:nvSpPr>
          <p:cNvPr id="23" name="AutoShape 2" descr="equation">
            <a:extLst>
              <a:ext uri="{FF2B5EF4-FFF2-40B4-BE49-F238E27FC236}">
                <a16:creationId xmlns:a16="http://schemas.microsoft.com/office/drawing/2014/main" id="{03269860-B969-C03D-4712-FBB651D55B8E}"/>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 name="Straight Arrow Connector 1">
            <a:extLst>
              <a:ext uri="{FF2B5EF4-FFF2-40B4-BE49-F238E27FC236}">
                <a16:creationId xmlns:a16="http://schemas.microsoft.com/office/drawing/2014/main" id="{89D7D3E2-342E-E4F8-E54D-E7FF9C35FF71}"/>
              </a:ext>
            </a:extLst>
          </p:cNvPr>
          <p:cNvCxnSpPr>
            <a:cxnSpLocks/>
          </p:cNvCxnSpPr>
          <p:nvPr/>
        </p:nvCxnSpPr>
        <p:spPr>
          <a:xfrm flipV="1">
            <a:off x="3171548" y="3941116"/>
            <a:ext cx="496015" cy="2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5DE2C7BA-358D-DC11-3020-1CBFFDF40B52}"/>
              </a:ext>
            </a:extLst>
          </p:cNvPr>
          <p:cNvSpPr/>
          <p:nvPr/>
        </p:nvSpPr>
        <p:spPr>
          <a:xfrm>
            <a:off x="3714026" y="3642698"/>
            <a:ext cx="2570895" cy="5651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err="1">
                <a:solidFill>
                  <a:schemeClr val="bg1"/>
                </a:solidFill>
              </a:rPr>
              <a:t>Activatiefunctie</a:t>
            </a:r>
            <a:endParaRPr lang="en-US" dirty="0">
              <a:solidFill>
                <a:schemeClr val="bg1"/>
              </a:solidFill>
            </a:endParaRPr>
          </a:p>
        </p:txBody>
      </p:sp>
      <p:cxnSp>
        <p:nvCxnSpPr>
          <p:cNvPr id="16" name="Straight Arrow Connector 15">
            <a:extLst>
              <a:ext uri="{FF2B5EF4-FFF2-40B4-BE49-F238E27FC236}">
                <a16:creationId xmlns:a16="http://schemas.microsoft.com/office/drawing/2014/main" id="{5D6B4B63-679F-D17D-015D-B8A6AD5D753E}"/>
              </a:ext>
            </a:extLst>
          </p:cNvPr>
          <p:cNvCxnSpPr>
            <a:cxnSpLocks/>
          </p:cNvCxnSpPr>
          <p:nvPr/>
        </p:nvCxnSpPr>
        <p:spPr>
          <a:xfrm>
            <a:off x="5055080" y="4184819"/>
            <a:ext cx="0" cy="5929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561113A8-56ED-2DB4-DE87-6F4969409138}"/>
              </a:ext>
            </a:extLst>
          </p:cNvPr>
          <p:cNvSpPr txBox="1"/>
          <p:nvPr/>
        </p:nvSpPr>
        <p:spPr>
          <a:xfrm>
            <a:off x="4876744" y="4739311"/>
            <a:ext cx="356188" cy="584775"/>
          </a:xfrm>
          <a:prstGeom prst="rect">
            <a:avLst/>
          </a:prstGeom>
          <a:noFill/>
        </p:spPr>
        <p:txBody>
          <a:bodyPr wrap="none" rtlCol="0">
            <a:spAutoFit/>
          </a:bodyPr>
          <a:lstStyle/>
          <a:p>
            <a:r>
              <a:rPr lang="en-GB" sz="3200" i="1" dirty="0">
                <a:solidFill>
                  <a:schemeClr val="bg1"/>
                </a:solidFill>
              </a:rPr>
              <a:t>z</a:t>
            </a:r>
            <a:endParaRPr lang="en-US" sz="3200" i="1" dirty="0">
              <a:solidFill>
                <a:schemeClr val="bg1"/>
              </a:solidFill>
            </a:endParaRPr>
          </a:p>
        </p:txBody>
      </p:sp>
      <p:sp>
        <p:nvSpPr>
          <p:cNvPr id="19" name="TextBox 18">
            <a:extLst>
              <a:ext uri="{FF2B5EF4-FFF2-40B4-BE49-F238E27FC236}">
                <a16:creationId xmlns:a16="http://schemas.microsoft.com/office/drawing/2014/main" id="{814FCDBC-5CAE-7892-5A5F-FB66E9ABEEEB}"/>
              </a:ext>
            </a:extLst>
          </p:cNvPr>
          <p:cNvSpPr txBox="1"/>
          <p:nvPr/>
        </p:nvSpPr>
        <p:spPr>
          <a:xfrm>
            <a:off x="10447545" y="5387057"/>
            <a:ext cx="311304" cy="369332"/>
          </a:xfrm>
          <a:prstGeom prst="rect">
            <a:avLst/>
          </a:prstGeom>
          <a:noFill/>
        </p:spPr>
        <p:txBody>
          <a:bodyPr wrap="none" rtlCol="0">
            <a:spAutoFit/>
          </a:bodyPr>
          <a:lstStyle/>
          <a:p>
            <a:r>
              <a:rPr lang="en-GB" i="1" dirty="0">
                <a:solidFill>
                  <a:schemeClr val="bg1"/>
                </a:solidFill>
              </a:rPr>
              <a:t>n</a:t>
            </a:r>
            <a:endParaRPr lang="en-US" i="1" dirty="0">
              <a:solidFill>
                <a:schemeClr val="bg1"/>
              </a:solidFill>
            </a:endParaRPr>
          </a:p>
        </p:txBody>
      </p:sp>
      <p:cxnSp>
        <p:nvCxnSpPr>
          <p:cNvPr id="22" name="Straight Arrow Connector 21">
            <a:extLst>
              <a:ext uri="{FF2B5EF4-FFF2-40B4-BE49-F238E27FC236}">
                <a16:creationId xmlns:a16="http://schemas.microsoft.com/office/drawing/2014/main" id="{1A7A1082-ADDB-EA75-F998-C2AF7655EB4F}"/>
              </a:ext>
            </a:extLst>
          </p:cNvPr>
          <p:cNvCxnSpPr>
            <a:cxnSpLocks/>
          </p:cNvCxnSpPr>
          <p:nvPr/>
        </p:nvCxnSpPr>
        <p:spPr>
          <a:xfrm>
            <a:off x="10603197" y="4899414"/>
            <a:ext cx="0" cy="448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0EC7B2A-B994-785C-2300-78408CBD0394}"/>
              </a:ext>
            </a:extLst>
          </p:cNvPr>
          <p:cNvCxnSpPr>
            <a:cxnSpLocks/>
          </p:cNvCxnSpPr>
          <p:nvPr/>
        </p:nvCxnSpPr>
        <p:spPr>
          <a:xfrm>
            <a:off x="9475201" y="4896203"/>
            <a:ext cx="0" cy="4646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C95DF0-4014-693F-8B28-41B86C25F20C}"/>
              </a:ext>
            </a:extLst>
          </p:cNvPr>
          <p:cNvSpPr txBox="1"/>
          <p:nvPr/>
        </p:nvSpPr>
        <p:spPr>
          <a:xfrm>
            <a:off x="9204782" y="5387057"/>
            <a:ext cx="582211" cy="369332"/>
          </a:xfrm>
          <a:prstGeom prst="rect">
            <a:avLst/>
          </a:prstGeom>
          <a:noFill/>
        </p:spPr>
        <p:txBody>
          <a:bodyPr wrap="none" rtlCol="0">
            <a:spAutoFit/>
          </a:bodyPr>
          <a:lstStyle/>
          <a:p>
            <a:r>
              <a:rPr lang="en-GB" i="1" dirty="0">
                <a:solidFill>
                  <a:srgbClr val="0070C0"/>
                </a:solidFill>
              </a:rPr>
              <a:t>X ∙ n</a:t>
            </a:r>
            <a:endParaRPr lang="en-US" i="1" dirty="0">
              <a:solidFill>
                <a:srgbClr val="0070C0"/>
              </a:solidFill>
            </a:endParaRPr>
          </a:p>
        </p:txBody>
      </p:sp>
      <p:sp>
        <p:nvSpPr>
          <p:cNvPr id="28" name="TextBox 27">
            <a:extLst>
              <a:ext uri="{FF2B5EF4-FFF2-40B4-BE49-F238E27FC236}">
                <a16:creationId xmlns:a16="http://schemas.microsoft.com/office/drawing/2014/main" id="{3CB194C2-9611-52C5-2528-039207F4CF51}"/>
              </a:ext>
            </a:extLst>
          </p:cNvPr>
          <p:cNvSpPr txBox="1"/>
          <p:nvPr/>
        </p:nvSpPr>
        <p:spPr>
          <a:xfrm>
            <a:off x="8191554" y="5371694"/>
            <a:ext cx="311304" cy="369332"/>
          </a:xfrm>
          <a:prstGeom prst="rect">
            <a:avLst/>
          </a:prstGeom>
          <a:noFill/>
        </p:spPr>
        <p:txBody>
          <a:bodyPr wrap="none" rtlCol="0">
            <a:spAutoFit/>
          </a:bodyPr>
          <a:lstStyle/>
          <a:p>
            <a:r>
              <a:rPr lang="en-GB" i="1" dirty="0">
                <a:solidFill>
                  <a:srgbClr val="C00000"/>
                </a:solidFill>
              </a:rPr>
              <a:t>X</a:t>
            </a:r>
            <a:endParaRPr lang="en-US" i="1" dirty="0">
              <a:solidFill>
                <a:srgbClr val="C00000"/>
              </a:solidFill>
            </a:endParaRPr>
          </a:p>
        </p:txBody>
      </p:sp>
      <p:cxnSp>
        <p:nvCxnSpPr>
          <p:cNvPr id="29" name="Straight Arrow Connector 28">
            <a:extLst>
              <a:ext uri="{FF2B5EF4-FFF2-40B4-BE49-F238E27FC236}">
                <a16:creationId xmlns:a16="http://schemas.microsoft.com/office/drawing/2014/main" id="{D8F09A88-493E-081E-7194-C5232387BF03}"/>
              </a:ext>
            </a:extLst>
          </p:cNvPr>
          <p:cNvCxnSpPr>
            <a:cxnSpLocks/>
          </p:cNvCxnSpPr>
          <p:nvPr/>
        </p:nvCxnSpPr>
        <p:spPr>
          <a:xfrm>
            <a:off x="8347206" y="4884051"/>
            <a:ext cx="0" cy="448901"/>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1260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72CCD8C-AC5F-8E37-5B12-072A90D64A6D}"/>
              </a:ext>
            </a:extLst>
          </p:cNvPr>
          <p:cNvSpPr/>
          <p:nvPr/>
        </p:nvSpPr>
        <p:spPr>
          <a:xfrm>
            <a:off x="10166018" y="2870776"/>
            <a:ext cx="877671" cy="24351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De </a:t>
            </a:r>
            <a:r>
              <a:rPr lang="en-GB" dirty="0" err="1">
                <a:solidFill>
                  <a:srgbClr val="386647"/>
                </a:solidFill>
              </a:rPr>
              <a:t>neuronen</a:t>
            </a:r>
            <a:r>
              <a:rPr lang="en-GB" dirty="0"/>
              <a:t> van </a:t>
            </a:r>
            <a:r>
              <a:rPr lang="en-GB" dirty="0" err="1"/>
              <a:t>een</a:t>
            </a:r>
            <a:r>
              <a:rPr lang="en-GB" dirty="0"/>
              <a:t> </a:t>
            </a:r>
            <a:r>
              <a:rPr lang="en-GB" dirty="0" err="1"/>
              <a:t>netwerk</a:t>
            </a:r>
            <a:endParaRPr lang="en-US" dirty="0"/>
          </a:p>
        </p:txBody>
      </p:sp>
      <p:sp>
        <p:nvSpPr>
          <p:cNvPr id="8" name="TextBox 7">
            <a:extLst>
              <a:ext uri="{FF2B5EF4-FFF2-40B4-BE49-F238E27FC236}">
                <a16:creationId xmlns:a16="http://schemas.microsoft.com/office/drawing/2014/main" id="{C1591750-7054-C3A8-3D6E-9EB86E045797}"/>
              </a:ext>
            </a:extLst>
          </p:cNvPr>
          <p:cNvSpPr txBox="1"/>
          <p:nvPr/>
        </p:nvSpPr>
        <p:spPr>
          <a:xfrm>
            <a:off x="8055328" y="3169858"/>
            <a:ext cx="527709" cy="1569660"/>
          </a:xfrm>
          <a:prstGeom prst="rect">
            <a:avLst/>
          </a:prstGeom>
          <a:noFill/>
        </p:spPr>
        <p:txBody>
          <a:bodyPr wrap="none" rtlCol="0">
            <a:spAutoFit/>
          </a:bodyPr>
          <a:lstStyle/>
          <a:p>
            <a:pPr algn="ctr"/>
            <a:r>
              <a:rPr lang="en-GB" sz="3200" dirty="0">
                <a:solidFill>
                  <a:srgbClr val="C00000"/>
                </a:solidFill>
              </a:rPr>
              <a:t>.8</a:t>
            </a:r>
          </a:p>
          <a:p>
            <a:pPr algn="ctr"/>
            <a:r>
              <a:rPr lang="en-GB" sz="3200" dirty="0">
                <a:solidFill>
                  <a:schemeClr val="bg1"/>
                </a:solidFill>
              </a:rPr>
              <a:t>0</a:t>
            </a:r>
          </a:p>
          <a:p>
            <a:pPr algn="ctr"/>
            <a:r>
              <a:rPr lang="en-GB" sz="3200" dirty="0">
                <a:solidFill>
                  <a:srgbClr val="C00000"/>
                </a:solidFill>
              </a:rPr>
              <a:t>.2</a:t>
            </a:r>
          </a:p>
        </p:txBody>
      </p:sp>
      <p:sp>
        <p:nvSpPr>
          <p:cNvPr id="10" name="Left Brace 9">
            <a:extLst>
              <a:ext uri="{FF2B5EF4-FFF2-40B4-BE49-F238E27FC236}">
                <a16:creationId xmlns:a16="http://schemas.microsoft.com/office/drawing/2014/main" id="{A5ECE221-2985-C04A-AF2C-AA75F9CEB01A}"/>
              </a:ext>
            </a:extLst>
          </p:cNvPr>
          <p:cNvSpPr/>
          <p:nvPr/>
        </p:nvSpPr>
        <p:spPr>
          <a:xfrm rot="5400000">
            <a:off x="8138140" y="2650143"/>
            <a:ext cx="362086" cy="7589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7F950196-7D47-085C-AC34-1EA333FE8CEA}"/>
              </a:ext>
            </a:extLst>
          </p:cNvPr>
          <p:cNvSpPr txBox="1"/>
          <p:nvPr/>
        </p:nvSpPr>
        <p:spPr>
          <a:xfrm>
            <a:off x="10208917" y="2446704"/>
            <a:ext cx="848309" cy="369332"/>
          </a:xfrm>
          <a:prstGeom prst="rect">
            <a:avLst/>
          </a:prstGeom>
          <a:noFill/>
        </p:spPr>
        <p:txBody>
          <a:bodyPr wrap="none" rtlCol="0">
            <a:spAutoFit/>
          </a:bodyPr>
          <a:lstStyle/>
          <a:p>
            <a:pPr algn="ctr"/>
            <a:r>
              <a:rPr lang="en-GB" dirty="0" err="1">
                <a:solidFill>
                  <a:schemeClr val="bg1"/>
                </a:solidFill>
              </a:rPr>
              <a:t>Laag</a:t>
            </a:r>
            <a:r>
              <a:rPr lang="en-GB" dirty="0">
                <a:solidFill>
                  <a:schemeClr val="bg1"/>
                </a:solidFill>
              </a:rPr>
              <a:t> 1</a:t>
            </a:r>
            <a:endParaRPr lang="en-US" dirty="0">
              <a:solidFill>
                <a:schemeClr val="bg1"/>
              </a:solidFill>
            </a:endParaRPr>
          </a:p>
        </p:txBody>
      </p:sp>
      <p:sp>
        <p:nvSpPr>
          <p:cNvPr id="4" name="Left Brace 3">
            <a:extLst>
              <a:ext uri="{FF2B5EF4-FFF2-40B4-BE49-F238E27FC236}">
                <a16:creationId xmlns:a16="http://schemas.microsoft.com/office/drawing/2014/main" id="{50B7B265-8CC1-6606-9594-E8E6801BCDD0}"/>
              </a:ext>
            </a:extLst>
          </p:cNvPr>
          <p:cNvSpPr/>
          <p:nvPr/>
        </p:nvSpPr>
        <p:spPr>
          <a:xfrm rot="16200000">
            <a:off x="8173568" y="4516740"/>
            <a:ext cx="362086" cy="7589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ectangle 54">
            <a:extLst>
              <a:ext uri="{FF2B5EF4-FFF2-40B4-BE49-F238E27FC236}">
                <a16:creationId xmlns:a16="http://schemas.microsoft.com/office/drawing/2014/main" id="{49CFA84E-EDB6-0DCE-D591-B516F52A96C7}"/>
              </a:ext>
            </a:extLst>
          </p:cNvPr>
          <p:cNvSpPr/>
          <p:nvPr/>
        </p:nvSpPr>
        <p:spPr>
          <a:xfrm>
            <a:off x="8849684" y="2848564"/>
            <a:ext cx="1251035" cy="2435150"/>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B161698B-BA85-243D-1176-9F55349E4DC0}"/>
              </a:ext>
            </a:extLst>
          </p:cNvPr>
          <p:cNvCxnSpPr/>
          <p:nvPr/>
        </p:nvCxnSpPr>
        <p:spPr>
          <a:xfrm>
            <a:off x="6623384" y="1943453"/>
            <a:ext cx="0" cy="4301289"/>
          </a:xfrm>
          <a:prstGeom prst="line">
            <a:avLst/>
          </a:prstGeom>
          <a:ln w="76200">
            <a:solidFill>
              <a:srgbClr val="5D7D40"/>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7769889D-A866-A26E-8F00-F25B28EF4078}"/>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cxnSp>
        <p:nvCxnSpPr>
          <p:cNvPr id="149" name="Straight Arrow Connector 148">
            <a:extLst>
              <a:ext uri="{FF2B5EF4-FFF2-40B4-BE49-F238E27FC236}">
                <a16:creationId xmlns:a16="http://schemas.microsoft.com/office/drawing/2014/main" id="{D9429317-84BA-9B64-18B3-12C3DAF6BFC2}"/>
              </a:ext>
            </a:extLst>
          </p:cNvPr>
          <p:cNvCxnSpPr>
            <a:cxnSpLocks/>
          </p:cNvCxnSpPr>
          <p:nvPr/>
        </p:nvCxnSpPr>
        <p:spPr>
          <a:xfrm>
            <a:off x="8543619" y="3497282"/>
            <a:ext cx="1675353" cy="8542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99A4471-5885-F3E8-7751-7633DDFE2D02}"/>
              </a:ext>
            </a:extLst>
          </p:cNvPr>
          <p:cNvCxnSpPr>
            <a:cxnSpLocks/>
          </p:cNvCxnSpPr>
          <p:nvPr/>
        </p:nvCxnSpPr>
        <p:spPr>
          <a:xfrm flipV="1">
            <a:off x="8425366" y="3429000"/>
            <a:ext cx="1833024" cy="52172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B949F643-A42F-DF29-8DDD-BCDA6299AD58}"/>
              </a:ext>
            </a:extLst>
          </p:cNvPr>
          <p:cNvCxnSpPr>
            <a:cxnSpLocks/>
          </p:cNvCxnSpPr>
          <p:nvPr/>
        </p:nvCxnSpPr>
        <p:spPr>
          <a:xfrm>
            <a:off x="8425366" y="3950722"/>
            <a:ext cx="1833024" cy="360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DF3C95E5-1715-F095-FDE1-9BC523E798C9}"/>
              </a:ext>
            </a:extLst>
          </p:cNvPr>
          <p:cNvCxnSpPr>
            <a:cxnSpLocks/>
          </p:cNvCxnSpPr>
          <p:nvPr/>
        </p:nvCxnSpPr>
        <p:spPr>
          <a:xfrm flipV="1">
            <a:off x="8543619" y="3470779"/>
            <a:ext cx="1660121" cy="97746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FD14DC-B3F5-932A-5800-4F315DF9942B}"/>
              </a:ext>
            </a:extLst>
          </p:cNvPr>
          <p:cNvCxnSpPr>
            <a:cxnSpLocks/>
          </p:cNvCxnSpPr>
          <p:nvPr/>
        </p:nvCxnSpPr>
        <p:spPr>
          <a:xfrm flipV="1">
            <a:off x="8543619" y="4351524"/>
            <a:ext cx="1714771" cy="1035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6264DAF-CFDE-95AF-8EBE-00BE37C40ABD}"/>
              </a:ext>
            </a:extLst>
          </p:cNvPr>
          <p:cNvCxnSpPr>
            <a:cxnSpLocks/>
          </p:cNvCxnSpPr>
          <p:nvPr/>
        </p:nvCxnSpPr>
        <p:spPr>
          <a:xfrm flipV="1">
            <a:off x="8543619" y="3449156"/>
            <a:ext cx="1675353" cy="481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2171416C-F672-49F1-BB37-B73B2365D2EF}"/>
              </a:ext>
            </a:extLst>
          </p:cNvPr>
          <p:cNvSpPr txBox="1"/>
          <p:nvPr/>
        </p:nvSpPr>
        <p:spPr>
          <a:xfrm>
            <a:off x="9123807" y="3371661"/>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3</a:t>
            </a:r>
            <a:endParaRPr lang="en-US" sz="600" b="1" dirty="0">
              <a:solidFill>
                <a:srgbClr val="0070C0"/>
              </a:solidFill>
            </a:endParaRPr>
          </a:p>
        </p:txBody>
      </p:sp>
      <p:sp>
        <p:nvSpPr>
          <p:cNvPr id="169" name="TextBox 168">
            <a:extLst>
              <a:ext uri="{FF2B5EF4-FFF2-40B4-BE49-F238E27FC236}">
                <a16:creationId xmlns:a16="http://schemas.microsoft.com/office/drawing/2014/main" id="{8B436B8F-78B9-4B9E-53FF-09B4407B7B62}"/>
              </a:ext>
            </a:extLst>
          </p:cNvPr>
          <p:cNvSpPr txBox="1"/>
          <p:nvPr/>
        </p:nvSpPr>
        <p:spPr>
          <a:xfrm>
            <a:off x="8896147" y="3566671"/>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3</a:t>
            </a:r>
            <a:endParaRPr lang="en-US" sz="600" b="1" dirty="0">
              <a:solidFill>
                <a:srgbClr val="0070C0"/>
              </a:solidFill>
            </a:endParaRPr>
          </a:p>
        </p:txBody>
      </p:sp>
      <p:sp>
        <p:nvSpPr>
          <p:cNvPr id="172" name="TextBox 171">
            <a:extLst>
              <a:ext uri="{FF2B5EF4-FFF2-40B4-BE49-F238E27FC236}">
                <a16:creationId xmlns:a16="http://schemas.microsoft.com/office/drawing/2014/main" id="{A5141764-407F-0C30-B205-6B036DF3C1FA}"/>
              </a:ext>
            </a:extLst>
          </p:cNvPr>
          <p:cNvSpPr txBox="1"/>
          <p:nvPr/>
        </p:nvSpPr>
        <p:spPr>
          <a:xfrm>
            <a:off x="9345699" y="3572933"/>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0</a:t>
            </a:r>
            <a:endParaRPr lang="en-US" sz="600" b="1" dirty="0">
              <a:solidFill>
                <a:srgbClr val="0070C0"/>
              </a:solidFill>
            </a:endParaRPr>
          </a:p>
        </p:txBody>
      </p:sp>
      <p:sp>
        <p:nvSpPr>
          <p:cNvPr id="173" name="TextBox 172">
            <a:extLst>
              <a:ext uri="{FF2B5EF4-FFF2-40B4-BE49-F238E27FC236}">
                <a16:creationId xmlns:a16="http://schemas.microsoft.com/office/drawing/2014/main" id="{07A08758-CA10-523F-CB9C-8EA9811536EB}"/>
              </a:ext>
            </a:extLst>
          </p:cNvPr>
          <p:cNvSpPr txBox="1"/>
          <p:nvPr/>
        </p:nvSpPr>
        <p:spPr>
          <a:xfrm>
            <a:off x="9326001" y="4060608"/>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0</a:t>
            </a:r>
            <a:endParaRPr lang="en-US" sz="600" b="1" dirty="0">
              <a:solidFill>
                <a:srgbClr val="0070C0"/>
              </a:solidFill>
            </a:endParaRPr>
          </a:p>
        </p:txBody>
      </p:sp>
      <p:sp>
        <p:nvSpPr>
          <p:cNvPr id="174" name="TextBox 173">
            <a:extLst>
              <a:ext uri="{FF2B5EF4-FFF2-40B4-BE49-F238E27FC236}">
                <a16:creationId xmlns:a16="http://schemas.microsoft.com/office/drawing/2014/main" id="{161AA25C-E6B3-1327-01E3-61E8984E618E}"/>
              </a:ext>
            </a:extLst>
          </p:cNvPr>
          <p:cNvSpPr txBox="1"/>
          <p:nvPr/>
        </p:nvSpPr>
        <p:spPr>
          <a:xfrm>
            <a:off x="9764627" y="4279592"/>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4</a:t>
            </a:r>
            <a:endParaRPr lang="en-US" sz="600" b="1" dirty="0">
              <a:solidFill>
                <a:srgbClr val="0070C0"/>
              </a:solidFill>
            </a:endParaRPr>
          </a:p>
        </p:txBody>
      </p:sp>
      <p:sp>
        <p:nvSpPr>
          <p:cNvPr id="175" name="TextBox 174">
            <a:extLst>
              <a:ext uri="{FF2B5EF4-FFF2-40B4-BE49-F238E27FC236}">
                <a16:creationId xmlns:a16="http://schemas.microsoft.com/office/drawing/2014/main" id="{4AC2F79C-0A43-F25C-E573-D3AE31985F67}"/>
              </a:ext>
            </a:extLst>
          </p:cNvPr>
          <p:cNvSpPr txBox="1"/>
          <p:nvPr/>
        </p:nvSpPr>
        <p:spPr>
          <a:xfrm>
            <a:off x="9703453" y="3642698"/>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1</a:t>
            </a:r>
            <a:endParaRPr lang="en-US" sz="600" b="1" dirty="0">
              <a:solidFill>
                <a:srgbClr val="0070C0"/>
              </a:solidFill>
            </a:endParaRPr>
          </a:p>
        </p:txBody>
      </p:sp>
      <p:cxnSp>
        <p:nvCxnSpPr>
          <p:cNvPr id="182" name="Straight Arrow Connector 181">
            <a:extLst>
              <a:ext uri="{FF2B5EF4-FFF2-40B4-BE49-F238E27FC236}">
                <a16:creationId xmlns:a16="http://schemas.microsoft.com/office/drawing/2014/main" id="{4DB04C38-DB66-71D0-B001-31AEC9A62787}"/>
              </a:ext>
            </a:extLst>
          </p:cNvPr>
          <p:cNvCxnSpPr>
            <a:cxnSpLocks/>
            <a:endCxn id="183" idx="2"/>
          </p:cNvCxnSpPr>
          <p:nvPr/>
        </p:nvCxnSpPr>
        <p:spPr>
          <a:xfrm flipH="1" flipV="1">
            <a:off x="9460562" y="2356973"/>
            <a:ext cx="1" cy="5589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3" name="Content Placeholder 2">
            <a:extLst>
              <a:ext uri="{FF2B5EF4-FFF2-40B4-BE49-F238E27FC236}">
                <a16:creationId xmlns:a16="http://schemas.microsoft.com/office/drawing/2014/main" id="{B9BE1A95-91E6-B044-2F5C-20424675E4EB}"/>
              </a:ext>
            </a:extLst>
          </p:cNvPr>
          <p:cNvSpPr txBox="1">
            <a:spLocks/>
          </p:cNvSpPr>
          <p:nvPr/>
        </p:nvSpPr>
        <p:spPr>
          <a:xfrm>
            <a:off x="8805267" y="1952913"/>
            <a:ext cx="1310590" cy="404060"/>
          </a:xfrm>
          <a:prstGeom prst="rect">
            <a:avLst/>
          </a:prstGeom>
        </p:spPr>
        <p:txBody>
          <a:bodyPr vert="horz" lIns="0" tIns="45720" rIns="0" bIns="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943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b="1"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Weights</a:t>
            </a:r>
          </a:p>
        </p:txBody>
      </p:sp>
      <p:sp>
        <p:nvSpPr>
          <p:cNvPr id="186" name="TextBox 185">
            <a:extLst>
              <a:ext uri="{FF2B5EF4-FFF2-40B4-BE49-F238E27FC236}">
                <a16:creationId xmlns:a16="http://schemas.microsoft.com/office/drawing/2014/main" id="{24A8C721-49DB-3DF8-DEC3-C8116EF36B3F}"/>
              </a:ext>
            </a:extLst>
          </p:cNvPr>
          <p:cNvSpPr txBox="1"/>
          <p:nvPr/>
        </p:nvSpPr>
        <p:spPr>
          <a:xfrm>
            <a:off x="7977100" y="2446704"/>
            <a:ext cx="684163" cy="369332"/>
          </a:xfrm>
          <a:prstGeom prst="rect">
            <a:avLst/>
          </a:prstGeom>
          <a:noFill/>
        </p:spPr>
        <p:txBody>
          <a:bodyPr wrap="none" rtlCol="0">
            <a:spAutoFit/>
          </a:bodyPr>
          <a:lstStyle/>
          <a:p>
            <a:pPr algn="ctr"/>
            <a:r>
              <a:rPr lang="en-GB" dirty="0">
                <a:solidFill>
                  <a:srgbClr val="FF0000"/>
                </a:solidFill>
              </a:rPr>
              <a:t>Input</a:t>
            </a:r>
            <a:endParaRPr lang="en-US" dirty="0">
              <a:solidFill>
                <a:srgbClr val="FF0000"/>
              </a:solidFill>
            </a:endParaRPr>
          </a:p>
        </p:txBody>
      </p:sp>
      <p:sp>
        <p:nvSpPr>
          <p:cNvPr id="187" name="Oval 186">
            <a:extLst>
              <a:ext uri="{FF2B5EF4-FFF2-40B4-BE49-F238E27FC236}">
                <a16:creationId xmlns:a16="http://schemas.microsoft.com/office/drawing/2014/main" id="{F1ED954F-387D-64B7-4FB5-D7699752F230}"/>
              </a:ext>
            </a:extLst>
          </p:cNvPr>
          <p:cNvSpPr/>
          <p:nvPr/>
        </p:nvSpPr>
        <p:spPr>
          <a:xfrm>
            <a:off x="10248202" y="3059773"/>
            <a:ext cx="720000" cy="72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191" name="Oval 190">
            <a:extLst>
              <a:ext uri="{FF2B5EF4-FFF2-40B4-BE49-F238E27FC236}">
                <a16:creationId xmlns:a16="http://schemas.microsoft.com/office/drawing/2014/main" id="{5EDE64C7-A907-8128-42B9-75C64BDDBDF5}"/>
              </a:ext>
            </a:extLst>
          </p:cNvPr>
          <p:cNvSpPr/>
          <p:nvPr/>
        </p:nvSpPr>
        <p:spPr>
          <a:xfrm>
            <a:off x="10268428" y="4049615"/>
            <a:ext cx="720000" cy="72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192" name="Oval 191">
            <a:extLst>
              <a:ext uri="{FF2B5EF4-FFF2-40B4-BE49-F238E27FC236}">
                <a16:creationId xmlns:a16="http://schemas.microsoft.com/office/drawing/2014/main" id="{8011ED39-8694-35FA-6CA7-7BCA268EF824}"/>
              </a:ext>
            </a:extLst>
          </p:cNvPr>
          <p:cNvSpPr/>
          <p:nvPr/>
        </p:nvSpPr>
        <p:spPr>
          <a:xfrm>
            <a:off x="1245062" y="2824231"/>
            <a:ext cx="1936513" cy="179861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n>
                <a:solidFill>
                  <a:sysClr val="windowText" lastClr="000000"/>
                </a:solidFill>
              </a:ln>
              <a:solidFill>
                <a:schemeClr val="bg1"/>
              </a:solidFill>
            </a:endParaRPr>
          </a:p>
        </p:txBody>
      </p:sp>
      <p:cxnSp>
        <p:nvCxnSpPr>
          <p:cNvPr id="5" name="Straight Arrow Connector 4">
            <a:extLst>
              <a:ext uri="{FF2B5EF4-FFF2-40B4-BE49-F238E27FC236}">
                <a16:creationId xmlns:a16="http://schemas.microsoft.com/office/drawing/2014/main" id="{5B104B9C-46DD-C5E0-0FDB-E9A09C10E5EC}"/>
              </a:ext>
            </a:extLst>
          </p:cNvPr>
          <p:cNvCxnSpPr/>
          <p:nvPr/>
        </p:nvCxnSpPr>
        <p:spPr>
          <a:xfrm>
            <a:off x="402853" y="3686303"/>
            <a:ext cx="8963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3B161889-DE68-3541-B2D7-42931A15E6CD}"/>
              </a:ext>
            </a:extLst>
          </p:cNvPr>
          <p:cNvCxnSpPr/>
          <p:nvPr/>
        </p:nvCxnSpPr>
        <p:spPr>
          <a:xfrm>
            <a:off x="402853" y="4149383"/>
            <a:ext cx="8963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18455B7-DDC0-8886-0B67-A7FED8C34730}"/>
              </a:ext>
            </a:extLst>
          </p:cNvPr>
          <p:cNvCxnSpPr>
            <a:cxnSpLocks/>
          </p:cNvCxnSpPr>
          <p:nvPr/>
        </p:nvCxnSpPr>
        <p:spPr>
          <a:xfrm flipV="1">
            <a:off x="2213318" y="4664865"/>
            <a:ext cx="0" cy="733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AC84B6E-E368-441E-B86D-0CE3E8EE713F}"/>
              </a:ext>
            </a:extLst>
          </p:cNvPr>
          <p:cNvSpPr txBox="1"/>
          <p:nvPr/>
        </p:nvSpPr>
        <p:spPr>
          <a:xfrm>
            <a:off x="86100" y="3206362"/>
            <a:ext cx="1231619" cy="461665"/>
          </a:xfrm>
          <a:prstGeom prst="rect">
            <a:avLst/>
          </a:prstGeom>
          <a:noFill/>
        </p:spPr>
        <p:txBody>
          <a:bodyPr wrap="none" rtlCol="0">
            <a:spAutoFit/>
          </a:bodyPr>
          <a:lstStyle/>
          <a:p>
            <a:r>
              <a:rPr lang="en-GB" sz="2400" dirty="0">
                <a:solidFill>
                  <a:srgbClr val="FF0000"/>
                </a:solidFill>
              </a:rPr>
              <a:t>Inputs X</a:t>
            </a:r>
            <a:endParaRPr lang="en-US" sz="2400" dirty="0">
              <a:solidFill>
                <a:srgbClr val="FF0000"/>
              </a:solidFill>
            </a:endParaRPr>
          </a:p>
        </p:txBody>
      </p:sp>
      <p:sp>
        <p:nvSpPr>
          <p:cNvPr id="13" name="TextBox 12">
            <a:extLst>
              <a:ext uri="{FF2B5EF4-FFF2-40B4-BE49-F238E27FC236}">
                <a16:creationId xmlns:a16="http://schemas.microsoft.com/office/drawing/2014/main" id="{560620AF-A9A5-DF34-F8B0-3D0456FDA23E}"/>
              </a:ext>
            </a:extLst>
          </p:cNvPr>
          <p:cNvSpPr txBox="1"/>
          <p:nvPr/>
        </p:nvSpPr>
        <p:spPr>
          <a:xfrm>
            <a:off x="36049" y="4207806"/>
            <a:ext cx="1543051" cy="461665"/>
          </a:xfrm>
          <a:prstGeom prst="rect">
            <a:avLst/>
          </a:prstGeom>
          <a:noFill/>
        </p:spPr>
        <p:txBody>
          <a:bodyPr wrap="none" rtlCol="0">
            <a:spAutoFit/>
          </a:bodyPr>
          <a:lstStyle/>
          <a:p>
            <a:r>
              <a:rPr lang="en-GB" sz="2400" dirty="0">
                <a:solidFill>
                  <a:srgbClr val="0070C0"/>
                </a:solidFill>
              </a:rPr>
              <a:t>Weights W</a:t>
            </a:r>
            <a:endParaRPr lang="en-US" sz="2400" dirty="0">
              <a:solidFill>
                <a:srgbClr val="0070C0"/>
              </a:solidFill>
            </a:endParaRPr>
          </a:p>
        </p:txBody>
      </p:sp>
      <p:sp>
        <p:nvSpPr>
          <p:cNvPr id="14" name="TextBox 13">
            <a:extLst>
              <a:ext uri="{FF2B5EF4-FFF2-40B4-BE49-F238E27FC236}">
                <a16:creationId xmlns:a16="http://schemas.microsoft.com/office/drawing/2014/main" id="{F4F6096C-4254-26B0-4CD8-503C82A66D08}"/>
              </a:ext>
            </a:extLst>
          </p:cNvPr>
          <p:cNvSpPr txBox="1"/>
          <p:nvPr/>
        </p:nvSpPr>
        <p:spPr>
          <a:xfrm>
            <a:off x="1718631" y="5395252"/>
            <a:ext cx="989373" cy="461665"/>
          </a:xfrm>
          <a:prstGeom prst="rect">
            <a:avLst/>
          </a:prstGeom>
          <a:noFill/>
        </p:spPr>
        <p:txBody>
          <a:bodyPr wrap="none" rtlCol="0">
            <a:spAutoFit/>
          </a:bodyPr>
          <a:lstStyle/>
          <a:p>
            <a:r>
              <a:rPr lang="en-GB" sz="2400" dirty="0">
                <a:solidFill>
                  <a:schemeClr val="accent6">
                    <a:lumMod val="75000"/>
                  </a:schemeClr>
                </a:solidFill>
              </a:rPr>
              <a:t>Bias b</a:t>
            </a:r>
            <a:endParaRPr lang="en-US" dirty="0">
              <a:solidFill>
                <a:schemeClr val="accent6">
                  <a:lumMod val="75000"/>
                </a:schemeClr>
              </a:solidFill>
            </a:endParaRPr>
          </a:p>
        </p:txBody>
      </p:sp>
      <p:sp>
        <p:nvSpPr>
          <p:cNvPr id="21" name="TextBox 20">
            <a:extLst>
              <a:ext uri="{FF2B5EF4-FFF2-40B4-BE49-F238E27FC236}">
                <a16:creationId xmlns:a16="http://schemas.microsoft.com/office/drawing/2014/main" id="{0CA7E3E3-3379-FE0A-2665-8B8104A0AEBD}"/>
              </a:ext>
            </a:extLst>
          </p:cNvPr>
          <p:cNvSpPr txBox="1"/>
          <p:nvPr/>
        </p:nvSpPr>
        <p:spPr>
          <a:xfrm>
            <a:off x="3601987" y="4036032"/>
            <a:ext cx="184731" cy="369332"/>
          </a:xfrm>
          <a:prstGeom prst="rect">
            <a:avLst/>
          </a:prstGeom>
          <a:noFill/>
        </p:spPr>
        <p:txBody>
          <a:bodyPr wrap="none" rtlCol="0">
            <a:spAutoFit/>
          </a:bodyPr>
          <a:lstStyle/>
          <a:p>
            <a:endParaRPr lang="en-US" dirty="0">
              <a:solidFill>
                <a:schemeClr val="bg1"/>
              </a:solidFill>
            </a:endParaRPr>
          </a:p>
        </p:txBody>
      </p:sp>
      <p:sp>
        <p:nvSpPr>
          <p:cNvPr id="23" name="AutoShape 2" descr="equation">
            <a:extLst>
              <a:ext uri="{FF2B5EF4-FFF2-40B4-BE49-F238E27FC236}">
                <a16:creationId xmlns:a16="http://schemas.microsoft.com/office/drawing/2014/main" id="{03269860-B969-C03D-4712-FBB651D55B8E}"/>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 name="Straight Arrow Connector 1">
            <a:extLst>
              <a:ext uri="{FF2B5EF4-FFF2-40B4-BE49-F238E27FC236}">
                <a16:creationId xmlns:a16="http://schemas.microsoft.com/office/drawing/2014/main" id="{89D7D3E2-342E-E4F8-E54D-E7FF9C35FF71}"/>
              </a:ext>
            </a:extLst>
          </p:cNvPr>
          <p:cNvCxnSpPr>
            <a:cxnSpLocks/>
          </p:cNvCxnSpPr>
          <p:nvPr/>
        </p:nvCxnSpPr>
        <p:spPr>
          <a:xfrm flipV="1">
            <a:off x="3171548" y="3941116"/>
            <a:ext cx="496015" cy="2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5DE2C7BA-358D-DC11-3020-1CBFFDF40B52}"/>
              </a:ext>
            </a:extLst>
          </p:cNvPr>
          <p:cNvSpPr/>
          <p:nvPr/>
        </p:nvSpPr>
        <p:spPr>
          <a:xfrm>
            <a:off x="3714026" y="3642698"/>
            <a:ext cx="2570895" cy="5651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err="1">
                <a:solidFill>
                  <a:schemeClr val="bg1"/>
                </a:solidFill>
              </a:rPr>
              <a:t>Activatiefunctie</a:t>
            </a:r>
            <a:endParaRPr lang="en-US" dirty="0">
              <a:solidFill>
                <a:schemeClr val="bg1"/>
              </a:solidFill>
            </a:endParaRPr>
          </a:p>
        </p:txBody>
      </p:sp>
      <p:cxnSp>
        <p:nvCxnSpPr>
          <p:cNvPr id="16" name="Straight Arrow Connector 15">
            <a:extLst>
              <a:ext uri="{FF2B5EF4-FFF2-40B4-BE49-F238E27FC236}">
                <a16:creationId xmlns:a16="http://schemas.microsoft.com/office/drawing/2014/main" id="{5D6B4B63-679F-D17D-015D-B8A6AD5D753E}"/>
              </a:ext>
            </a:extLst>
          </p:cNvPr>
          <p:cNvCxnSpPr>
            <a:cxnSpLocks/>
          </p:cNvCxnSpPr>
          <p:nvPr/>
        </p:nvCxnSpPr>
        <p:spPr>
          <a:xfrm>
            <a:off x="5055080" y="4184819"/>
            <a:ext cx="0" cy="5929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561113A8-56ED-2DB4-DE87-6F4969409138}"/>
              </a:ext>
            </a:extLst>
          </p:cNvPr>
          <p:cNvSpPr txBox="1"/>
          <p:nvPr/>
        </p:nvSpPr>
        <p:spPr>
          <a:xfrm>
            <a:off x="4876744" y="4739311"/>
            <a:ext cx="356188" cy="584775"/>
          </a:xfrm>
          <a:prstGeom prst="rect">
            <a:avLst/>
          </a:prstGeom>
          <a:noFill/>
        </p:spPr>
        <p:txBody>
          <a:bodyPr wrap="none" rtlCol="0">
            <a:spAutoFit/>
          </a:bodyPr>
          <a:lstStyle/>
          <a:p>
            <a:r>
              <a:rPr lang="en-GB" sz="3200" i="1" dirty="0">
                <a:solidFill>
                  <a:schemeClr val="bg1"/>
                </a:solidFill>
              </a:rPr>
              <a:t>z</a:t>
            </a:r>
            <a:endParaRPr lang="en-US" sz="3200" i="1" dirty="0">
              <a:solidFill>
                <a:schemeClr val="bg1"/>
              </a:solidFill>
            </a:endParaRPr>
          </a:p>
        </p:txBody>
      </p:sp>
      <p:sp>
        <p:nvSpPr>
          <p:cNvPr id="19" name="TextBox 18">
            <a:extLst>
              <a:ext uri="{FF2B5EF4-FFF2-40B4-BE49-F238E27FC236}">
                <a16:creationId xmlns:a16="http://schemas.microsoft.com/office/drawing/2014/main" id="{814FCDBC-5CAE-7892-5A5F-FB66E9ABEEEB}"/>
              </a:ext>
            </a:extLst>
          </p:cNvPr>
          <p:cNvSpPr txBox="1"/>
          <p:nvPr/>
        </p:nvSpPr>
        <p:spPr>
          <a:xfrm>
            <a:off x="10447545" y="5387057"/>
            <a:ext cx="311304" cy="369332"/>
          </a:xfrm>
          <a:prstGeom prst="rect">
            <a:avLst/>
          </a:prstGeom>
          <a:noFill/>
        </p:spPr>
        <p:txBody>
          <a:bodyPr wrap="none" rtlCol="0">
            <a:spAutoFit/>
          </a:bodyPr>
          <a:lstStyle/>
          <a:p>
            <a:r>
              <a:rPr lang="en-GB" i="1" dirty="0">
                <a:solidFill>
                  <a:schemeClr val="bg1"/>
                </a:solidFill>
              </a:rPr>
              <a:t>n</a:t>
            </a:r>
            <a:endParaRPr lang="en-US" i="1" dirty="0">
              <a:solidFill>
                <a:schemeClr val="bg1"/>
              </a:solidFill>
            </a:endParaRPr>
          </a:p>
        </p:txBody>
      </p:sp>
      <p:cxnSp>
        <p:nvCxnSpPr>
          <p:cNvPr id="22" name="Straight Arrow Connector 21">
            <a:extLst>
              <a:ext uri="{FF2B5EF4-FFF2-40B4-BE49-F238E27FC236}">
                <a16:creationId xmlns:a16="http://schemas.microsoft.com/office/drawing/2014/main" id="{1A7A1082-ADDB-EA75-F998-C2AF7655EB4F}"/>
              </a:ext>
            </a:extLst>
          </p:cNvPr>
          <p:cNvCxnSpPr>
            <a:cxnSpLocks/>
          </p:cNvCxnSpPr>
          <p:nvPr/>
        </p:nvCxnSpPr>
        <p:spPr>
          <a:xfrm>
            <a:off x="10603197" y="4899414"/>
            <a:ext cx="0" cy="448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0EC7B2A-B994-785C-2300-78408CBD0394}"/>
              </a:ext>
            </a:extLst>
          </p:cNvPr>
          <p:cNvCxnSpPr>
            <a:cxnSpLocks/>
          </p:cNvCxnSpPr>
          <p:nvPr/>
        </p:nvCxnSpPr>
        <p:spPr>
          <a:xfrm>
            <a:off x="9475201" y="4896203"/>
            <a:ext cx="0" cy="4646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C95DF0-4014-693F-8B28-41B86C25F20C}"/>
              </a:ext>
            </a:extLst>
          </p:cNvPr>
          <p:cNvSpPr txBox="1"/>
          <p:nvPr/>
        </p:nvSpPr>
        <p:spPr>
          <a:xfrm>
            <a:off x="9204782" y="5387057"/>
            <a:ext cx="582211" cy="369332"/>
          </a:xfrm>
          <a:prstGeom prst="rect">
            <a:avLst/>
          </a:prstGeom>
          <a:noFill/>
        </p:spPr>
        <p:txBody>
          <a:bodyPr wrap="none" rtlCol="0">
            <a:spAutoFit/>
          </a:bodyPr>
          <a:lstStyle/>
          <a:p>
            <a:r>
              <a:rPr lang="en-GB" i="1" dirty="0">
                <a:solidFill>
                  <a:srgbClr val="0070C0"/>
                </a:solidFill>
              </a:rPr>
              <a:t>X ∙ n</a:t>
            </a:r>
            <a:endParaRPr lang="en-US" i="1" dirty="0">
              <a:solidFill>
                <a:srgbClr val="0070C0"/>
              </a:solidFill>
            </a:endParaRPr>
          </a:p>
        </p:txBody>
      </p:sp>
      <p:sp>
        <p:nvSpPr>
          <p:cNvPr id="28" name="TextBox 27">
            <a:extLst>
              <a:ext uri="{FF2B5EF4-FFF2-40B4-BE49-F238E27FC236}">
                <a16:creationId xmlns:a16="http://schemas.microsoft.com/office/drawing/2014/main" id="{3CB194C2-9611-52C5-2528-039207F4CF51}"/>
              </a:ext>
            </a:extLst>
          </p:cNvPr>
          <p:cNvSpPr txBox="1"/>
          <p:nvPr/>
        </p:nvSpPr>
        <p:spPr>
          <a:xfrm>
            <a:off x="8191554" y="5371694"/>
            <a:ext cx="311304" cy="369332"/>
          </a:xfrm>
          <a:prstGeom prst="rect">
            <a:avLst/>
          </a:prstGeom>
          <a:noFill/>
        </p:spPr>
        <p:txBody>
          <a:bodyPr wrap="none" rtlCol="0">
            <a:spAutoFit/>
          </a:bodyPr>
          <a:lstStyle/>
          <a:p>
            <a:r>
              <a:rPr lang="en-GB" i="1" dirty="0">
                <a:solidFill>
                  <a:srgbClr val="C00000"/>
                </a:solidFill>
              </a:rPr>
              <a:t>X</a:t>
            </a:r>
            <a:endParaRPr lang="en-US" i="1" dirty="0">
              <a:solidFill>
                <a:srgbClr val="C00000"/>
              </a:solidFill>
            </a:endParaRPr>
          </a:p>
        </p:txBody>
      </p:sp>
      <p:cxnSp>
        <p:nvCxnSpPr>
          <p:cNvPr id="29" name="Straight Arrow Connector 28">
            <a:extLst>
              <a:ext uri="{FF2B5EF4-FFF2-40B4-BE49-F238E27FC236}">
                <a16:creationId xmlns:a16="http://schemas.microsoft.com/office/drawing/2014/main" id="{D8F09A88-493E-081E-7194-C5232387BF03}"/>
              </a:ext>
            </a:extLst>
          </p:cNvPr>
          <p:cNvCxnSpPr>
            <a:cxnSpLocks/>
          </p:cNvCxnSpPr>
          <p:nvPr/>
        </p:nvCxnSpPr>
        <p:spPr>
          <a:xfrm>
            <a:off x="8347206" y="4884051"/>
            <a:ext cx="0" cy="448901"/>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2969C894-572C-048D-8954-5503469E6DE2}"/>
              </a:ext>
            </a:extLst>
          </p:cNvPr>
          <p:cNvSpPr/>
          <p:nvPr/>
        </p:nvSpPr>
        <p:spPr>
          <a:xfrm>
            <a:off x="0" y="8194"/>
            <a:ext cx="12291907" cy="6858000"/>
          </a:xfrm>
          <a:prstGeom prst="rect">
            <a:avLst/>
          </a:prstGeom>
          <a:solidFill>
            <a:schemeClr val="bg1">
              <a:lumMod val="95000"/>
              <a:lumOff val="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6" name="Group 25">
            <a:extLst>
              <a:ext uri="{FF2B5EF4-FFF2-40B4-BE49-F238E27FC236}">
                <a16:creationId xmlns:a16="http://schemas.microsoft.com/office/drawing/2014/main" id="{266808BB-B941-D96C-0D8F-D9BB9EF255C3}"/>
              </a:ext>
            </a:extLst>
          </p:cNvPr>
          <p:cNvGrpSpPr/>
          <p:nvPr/>
        </p:nvGrpSpPr>
        <p:grpSpPr>
          <a:xfrm>
            <a:off x="4529400" y="2674996"/>
            <a:ext cx="3723609" cy="1548319"/>
            <a:chOff x="4656085" y="3176562"/>
            <a:chExt cx="3723609" cy="1548319"/>
          </a:xfrm>
        </p:grpSpPr>
        <p:sp>
          <p:nvSpPr>
            <p:cNvPr id="24" name="Rectangle 23">
              <a:extLst>
                <a:ext uri="{FF2B5EF4-FFF2-40B4-BE49-F238E27FC236}">
                  <a16:creationId xmlns:a16="http://schemas.microsoft.com/office/drawing/2014/main" id="{570A5344-B2C4-3528-0A43-3F70362BF954}"/>
                </a:ext>
              </a:extLst>
            </p:cNvPr>
            <p:cNvSpPr/>
            <p:nvPr/>
          </p:nvSpPr>
          <p:spPr>
            <a:xfrm>
              <a:off x="4656085" y="3176562"/>
              <a:ext cx="3723609" cy="15483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D03B986-16F4-7545-52FB-A84AC3E21E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2361" y="3450748"/>
              <a:ext cx="2693228" cy="1011290"/>
            </a:xfrm>
            <a:prstGeom prst="rect">
              <a:avLst/>
            </a:prstGeom>
          </p:spPr>
        </p:pic>
      </p:grpSp>
    </p:spTree>
    <p:extLst>
      <p:ext uri="{BB962C8B-B14F-4D97-AF65-F5344CB8AC3E}">
        <p14:creationId xmlns:p14="http://schemas.microsoft.com/office/powerpoint/2010/main" val="21339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72CCD8C-AC5F-8E37-5B12-072A90D64A6D}"/>
              </a:ext>
            </a:extLst>
          </p:cNvPr>
          <p:cNvSpPr/>
          <p:nvPr/>
        </p:nvSpPr>
        <p:spPr>
          <a:xfrm>
            <a:off x="10166018" y="2870776"/>
            <a:ext cx="877671" cy="24351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De </a:t>
            </a:r>
            <a:r>
              <a:rPr lang="en-GB" dirty="0" err="1">
                <a:solidFill>
                  <a:srgbClr val="386647"/>
                </a:solidFill>
              </a:rPr>
              <a:t>neuronen</a:t>
            </a:r>
            <a:r>
              <a:rPr lang="en-GB" dirty="0"/>
              <a:t> van </a:t>
            </a:r>
            <a:r>
              <a:rPr lang="en-GB" dirty="0" err="1"/>
              <a:t>een</a:t>
            </a:r>
            <a:r>
              <a:rPr lang="en-GB" dirty="0"/>
              <a:t> </a:t>
            </a:r>
            <a:r>
              <a:rPr lang="en-GB" dirty="0" err="1"/>
              <a:t>netwerk</a:t>
            </a:r>
            <a:endParaRPr lang="en-US" dirty="0"/>
          </a:p>
        </p:txBody>
      </p:sp>
      <p:sp>
        <p:nvSpPr>
          <p:cNvPr id="8" name="TextBox 7">
            <a:extLst>
              <a:ext uri="{FF2B5EF4-FFF2-40B4-BE49-F238E27FC236}">
                <a16:creationId xmlns:a16="http://schemas.microsoft.com/office/drawing/2014/main" id="{C1591750-7054-C3A8-3D6E-9EB86E045797}"/>
              </a:ext>
            </a:extLst>
          </p:cNvPr>
          <p:cNvSpPr txBox="1"/>
          <p:nvPr/>
        </p:nvSpPr>
        <p:spPr>
          <a:xfrm>
            <a:off x="8055328" y="3169858"/>
            <a:ext cx="527709" cy="1569660"/>
          </a:xfrm>
          <a:prstGeom prst="rect">
            <a:avLst/>
          </a:prstGeom>
          <a:noFill/>
        </p:spPr>
        <p:txBody>
          <a:bodyPr wrap="none" rtlCol="0">
            <a:spAutoFit/>
          </a:bodyPr>
          <a:lstStyle/>
          <a:p>
            <a:pPr algn="ctr"/>
            <a:r>
              <a:rPr lang="en-GB" sz="3200" dirty="0">
                <a:solidFill>
                  <a:srgbClr val="C00000"/>
                </a:solidFill>
              </a:rPr>
              <a:t>.8</a:t>
            </a:r>
          </a:p>
          <a:p>
            <a:pPr algn="ctr"/>
            <a:r>
              <a:rPr lang="en-GB" sz="3200" dirty="0">
                <a:solidFill>
                  <a:schemeClr val="bg1"/>
                </a:solidFill>
              </a:rPr>
              <a:t>0</a:t>
            </a:r>
          </a:p>
          <a:p>
            <a:pPr algn="ctr"/>
            <a:r>
              <a:rPr lang="en-GB" sz="3200" dirty="0">
                <a:solidFill>
                  <a:srgbClr val="C00000"/>
                </a:solidFill>
              </a:rPr>
              <a:t>.2</a:t>
            </a:r>
          </a:p>
        </p:txBody>
      </p:sp>
      <p:sp>
        <p:nvSpPr>
          <p:cNvPr id="10" name="Left Brace 9">
            <a:extLst>
              <a:ext uri="{FF2B5EF4-FFF2-40B4-BE49-F238E27FC236}">
                <a16:creationId xmlns:a16="http://schemas.microsoft.com/office/drawing/2014/main" id="{A5ECE221-2985-C04A-AF2C-AA75F9CEB01A}"/>
              </a:ext>
            </a:extLst>
          </p:cNvPr>
          <p:cNvSpPr/>
          <p:nvPr/>
        </p:nvSpPr>
        <p:spPr>
          <a:xfrm rot="5400000">
            <a:off x="8138140" y="2650143"/>
            <a:ext cx="362086" cy="7589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7F950196-7D47-085C-AC34-1EA333FE8CEA}"/>
              </a:ext>
            </a:extLst>
          </p:cNvPr>
          <p:cNvSpPr txBox="1"/>
          <p:nvPr/>
        </p:nvSpPr>
        <p:spPr>
          <a:xfrm>
            <a:off x="10208917" y="2446704"/>
            <a:ext cx="848309" cy="369332"/>
          </a:xfrm>
          <a:prstGeom prst="rect">
            <a:avLst/>
          </a:prstGeom>
          <a:noFill/>
        </p:spPr>
        <p:txBody>
          <a:bodyPr wrap="none" rtlCol="0">
            <a:spAutoFit/>
          </a:bodyPr>
          <a:lstStyle/>
          <a:p>
            <a:pPr algn="ctr"/>
            <a:r>
              <a:rPr lang="en-GB" dirty="0" err="1">
                <a:solidFill>
                  <a:schemeClr val="bg1"/>
                </a:solidFill>
              </a:rPr>
              <a:t>Laag</a:t>
            </a:r>
            <a:r>
              <a:rPr lang="en-GB" dirty="0">
                <a:solidFill>
                  <a:schemeClr val="bg1"/>
                </a:solidFill>
              </a:rPr>
              <a:t> 1</a:t>
            </a:r>
            <a:endParaRPr lang="en-US" dirty="0">
              <a:solidFill>
                <a:schemeClr val="bg1"/>
              </a:solidFill>
            </a:endParaRPr>
          </a:p>
        </p:txBody>
      </p:sp>
      <p:sp>
        <p:nvSpPr>
          <p:cNvPr id="4" name="Left Brace 3">
            <a:extLst>
              <a:ext uri="{FF2B5EF4-FFF2-40B4-BE49-F238E27FC236}">
                <a16:creationId xmlns:a16="http://schemas.microsoft.com/office/drawing/2014/main" id="{50B7B265-8CC1-6606-9594-E8E6801BCDD0}"/>
              </a:ext>
            </a:extLst>
          </p:cNvPr>
          <p:cNvSpPr/>
          <p:nvPr/>
        </p:nvSpPr>
        <p:spPr>
          <a:xfrm rot="16200000">
            <a:off x="8173568" y="4516740"/>
            <a:ext cx="362086" cy="7589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ectangle 54">
            <a:extLst>
              <a:ext uri="{FF2B5EF4-FFF2-40B4-BE49-F238E27FC236}">
                <a16:creationId xmlns:a16="http://schemas.microsoft.com/office/drawing/2014/main" id="{49CFA84E-EDB6-0DCE-D591-B516F52A96C7}"/>
              </a:ext>
            </a:extLst>
          </p:cNvPr>
          <p:cNvSpPr/>
          <p:nvPr/>
        </p:nvSpPr>
        <p:spPr>
          <a:xfrm>
            <a:off x="8849684" y="2848564"/>
            <a:ext cx="1251035" cy="2435150"/>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B161698B-BA85-243D-1176-9F55349E4DC0}"/>
              </a:ext>
            </a:extLst>
          </p:cNvPr>
          <p:cNvCxnSpPr/>
          <p:nvPr/>
        </p:nvCxnSpPr>
        <p:spPr>
          <a:xfrm>
            <a:off x="6623384" y="1943453"/>
            <a:ext cx="0" cy="4301289"/>
          </a:xfrm>
          <a:prstGeom prst="line">
            <a:avLst/>
          </a:prstGeom>
          <a:ln w="76200">
            <a:solidFill>
              <a:srgbClr val="5D7D40"/>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7769889D-A866-A26E-8F00-F25B28EF4078}"/>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cxnSp>
        <p:nvCxnSpPr>
          <p:cNvPr id="149" name="Straight Arrow Connector 148">
            <a:extLst>
              <a:ext uri="{FF2B5EF4-FFF2-40B4-BE49-F238E27FC236}">
                <a16:creationId xmlns:a16="http://schemas.microsoft.com/office/drawing/2014/main" id="{D9429317-84BA-9B64-18B3-12C3DAF6BFC2}"/>
              </a:ext>
            </a:extLst>
          </p:cNvPr>
          <p:cNvCxnSpPr>
            <a:cxnSpLocks/>
          </p:cNvCxnSpPr>
          <p:nvPr/>
        </p:nvCxnSpPr>
        <p:spPr>
          <a:xfrm>
            <a:off x="8543619" y="3497282"/>
            <a:ext cx="1675353" cy="8542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99A4471-5885-F3E8-7751-7633DDFE2D02}"/>
              </a:ext>
            </a:extLst>
          </p:cNvPr>
          <p:cNvCxnSpPr>
            <a:cxnSpLocks/>
          </p:cNvCxnSpPr>
          <p:nvPr/>
        </p:nvCxnSpPr>
        <p:spPr>
          <a:xfrm flipV="1">
            <a:off x="8425366" y="3429000"/>
            <a:ext cx="1833024" cy="52172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B949F643-A42F-DF29-8DDD-BCDA6299AD58}"/>
              </a:ext>
            </a:extLst>
          </p:cNvPr>
          <p:cNvCxnSpPr>
            <a:cxnSpLocks/>
          </p:cNvCxnSpPr>
          <p:nvPr/>
        </p:nvCxnSpPr>
        <p:spPr>
          <a:xfrm>
            <a:off x="8425366" y="3950722"/>
            <a:ext cx="1833024" cy="360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DF3C95E5-1715-F095-FDE1-9BC523E798C9}"/>
              </a:ext>
            </a:extLst>
          </p:cNvPr>
          <p:cNvCxnSpPr>
            <a:cxnSpLocks/>
          </p:cNvCxnSpPr>
          <p:nvPr/>
        </p:nvCxnSpPr>
        <p:spPr>
          <a:xfrm flipV="1">
            <a:off x="8543619" y="3470779"/>
            <a:ext cx="1660121" cy="97746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FD14DC-B3F5-932A-5800-4F315DF9942B}"/>
              </a:ext>
            </a:extLst>
          </p:cNvPr>
          <p:cNvCxnSpPr>
            <a:cxnSpLocks/>
          </p:cNvCxnSpPr>
          <p:nvPr/>
        </p:nvCxnSpPr>
        <p:spPr>
          <a:xfrm flipV="1">
            <a:off x="8543619" y="4351524"/>
            <a:ext cx="1714771" cy="1035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6264DAF-CFDE-95AF-8EBE-00BE37C40ABD}"/>
              </a:ext>
            </a:extLst>
          </p:cNvPr>
          <p:cNvCxnSpPr>
            <a:cxnSpLocks/>
          </p:cNvCxnSpPr>
          <p:nvPr/>
        </p:nvCxnSpPr>
        <p:spPr>
          <a:xfrm flipV="1">
            <a:off x="8543619" y="3449156"/>
            <a:ext cx="1675353" cy="481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2171416C-F672-49F1-BB37-B73B2365D2EF}"/>
              </a:ext>
            </a:extLst>
          </p:cNvPr>
          <p:cNvSpPr txBox="1"/>
          <p:nvPr/>
        </p:nvSpPr>
        <p:spPr>
          <a:xfrm>
            <a:off x="9123807" y="3371661"/>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3</a:t>
            </a:r>
            <a:endParaRPr lang="en-US" sz="600" b="1" dirty="0">
              <a:solidFill>
                <a:srgbClr val="0070C0"/>
              </a:solidFill>
            </a:endParaRPr>
          </a:p>
        </p:txBody>
      </p:sp>
      <p:sp>
        <p:nvSpPr>
          <p:cNvPr id="169" name="TextBox 168">
            <a:extLst>
              <a:ext uri="{FF2B5EF4-FFF2-40B4-BE49-F238E27FC236}">
                <a16:creationId xmlns:a16="http://schemas.microsoft.com/office/drawing/2014/main" id="{8B436B8F-78B9-4B9E-53FF-09B4407B7B62}"/>
              </a:ext>
            </a:extLst>
          </p:cNvPr>
          <p:cNvSpPr txBox="1"/>
          <p:nvPr/>
        </p:nvSpPr>
        <p:spPr>
          <a:xfrm>
            <a:off x="8896147" y="3566671"/>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3</a:t>
            </a:r>
            <a:endParaRPr lang="en-US" sz="600" b="1" dirty="0">
              <a:solidFill>
                <a:srgbClr val="0070C0"/>
              </a:solidFill>
            </a:endParaRPr>
          </a:p>
        </p:txBody>
      </p:sp>
      <p:sp>
        <p:nvSpPr>
          <p:cNvPr id="172" name="TextBox 171">
            <a:extLst>
              <a:ext uri="{FF2B5EF4-FFF2-40B4-BE49-F238E27FC236}">
                <a16:creationId xmlns:a16="http://schemas.microsoft.com/office/drawing/2014/main" id="{A5141764-407F-0C30-B205-6B036DF3C1FA}"/>
              </a:ext>
            </a:extLst>
          </p:cNvPr>
          <p:cNvSpPr txBox="1"/>
          <p:nvPr/>
        </p:nvSpPr>
        <p:spPr>
          <a:xfrm>
            <a:off x="9345699" y="3572933"/>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0</a:t>
            </a:r>
            <a:endParaRPr lang="en-US" sz="600" b="1" dirty="0">
              <a:solidFill>
                <a:srgbClr val="0070C0"/>
              </a:solidFill>
            </a:endParaRPr>
          </a:p>
        </p:txBody>
      </p:sp>
      <p:sp>
        <p:nvSpPr>
          <p:cNvPr id="173" name="TextBox 172">
            <a:extLst>
              <a:ext uri="{FF2B5EF4-FFF2-40B4-BE49-F238E27FC236}">
                <a16:creationId xmlns:a16="http://schemas.microsoft.com/office/drawing/2014/main" id="{07A08758-CA10-523F-CB9C-8EA9811536EB}"/>
              </a:ext>
            </a:extLst>
          </p:cNvPr>
          <p:cNvSpPr txBox="1"/>
          <p:nvPr/>
        </p:nvSpPr>
        <p:spPr>
          <a:xfrm>
            <a:off x="9326001" y="4060608"/>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0</a:t>
            </a:r>
            <a:endParaRPr lang="en-US" sz="600" b="1" dirty="0">
              <a:solidFill>
                <a:srgbClr val="0070C0"/>
              </a:solidFill>
            </a:endParaRPr>
          </a:p>
        </p:txBody>
      </p:sp>
      <p:sp>
        <p:nvSpPr>
          <p:cNvPr id="174" name="TextBox 173">
            <a:extLst>
              <a:ext uri="{FF2B5EF4-FFF2-40B4-BE49-F238E27FC236}">
                <a16:creationId xmlns:a16="http://schemas.microsoft.com/office/drawing/2014/main" id="{161AA25C-E6B3-1327-01E3-61E8984E618E}"/>
              </a:ext>
            </a:extLst>
          </p:cNvPr>
          <p:cNvSpPr txBox="1"/>
          <p:nvPr/>
        </p:nvSpPr>
        <p:spPr>
          <a:xfrm>
            <a:off x="9764627" y="4279592"/>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4</a:t>
            </a:r>
            <a:endParaRPr lang="en-US" sz="600" b="1" dirty="0">
              <a:solidFill>
                <a:srgbClr val="0070C0"/>
              </a:solidFill>
            </a:endParaRPr>
          </a:p>
        </p:txBody>
      </p:sp>
      <p:sp>
        <p:nvSpPr>
          <p:cNvPr id="175" name="TextBox 174">
            <a:extLst>
              <a:ext uri="{FF2B5EF4-FFF2-40B4-BE49-F238E27FC236}">
                <a16:creationId xmlns:a16="http://schemas.microsoft.com/office/drawing/2014/main" id="{4AC2F79C-0A43-F25C-E573-D3AE31985F67}"/>
              </a:ext>
            </a:extLst>
          </p:cNvPr>
          <p:cNvSpPr txBox="1"/>
          <p:nvPr/>
        </p:nvSpPr>
        <p:spPr>
          <a:xfrm>
            <a:off x="9703453" y="3642698"/>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1</a:t>
            </a:r>
            <a:endParaRPr lang="en-US" sz="600" b="1" dirty="0">
              <a:solidFill>
                <a:srgbClr val="0070C0"/>
              </a:solidFill>
            </a:endParaRPr>
          </a:p>
        </p:txBody>
      </p:sp>
      <p:cxnSp>
        <p:nvCxnSpPr>
          <p:cNvPr id="182" name="Straight Arrow Connector 181">
            <a:extLst>
              <a:ext uri="{FF2B5EF4-FFF2-40B4-BE49-F238E27FC236}">
                <a16:creationId xmlns:a16="http://schemas.microsoft.com/office/drawing/2014/main" id="{4DB04C38-DB66-71D0-B001-31AEC9A62787}"/>
              </a:ext>
            </a:extLst>
          </p:cNvPr>
          <p:cNvCxnSpPr>
            <a:cxnSpLocks/>
            <a:endCxn id="183" idx="2"/>
          </p:cNvCxnSpPr>
          <p:nvPr/>
        </p:nvCxnSpPr>
        <p:spPr>
          <a:xfrm flipH="1" flipV="1">
            <a:off x="9460562" y="2356973"/>
            <a:ext cx="1" cy="5589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3" name="Content Placeholder 2">
            <a:extLst>
              <a:ext uri="{FF2B5EF4-FFF2-40B4-BE49-F238E27FC236}">
                <a16:creationId xmlns:a16="http://schemas.microsoft.com/office/drawing/2014/main" id="{B9BE1A95-91E6-B044-2F5C-20424675E4EB}"/>
              </a:ext>
            </a:extLst>
          </p:cNvPr>
          <p:cNvSpPr txBox="1">
            <a:spLocks/>
          </p:cNvSpPr>
          <p:nvPr/>
        </p:nvSpPr>
        <p:spPr>
          <a:xfrm>
            <a:off x="8805267" y="1952913"/>
            <a:ext cx="1310590" cy="404060"/>
          </a:xfrm>
          <a:prstGeom prst="rect">
            <a:avLst/>
          </a:prstGeom>
        </p:spPr>
        <p:txBody>
          <a:bodyPr vert="horz" lIns="0" tIns="45720" rIns="0" bIns="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943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b="1"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Weights</a:t>
            </a:r>
          </a:p>
        </p:txBody>
      </p:sp>
      <p:sp>
        <p:nvSpPr>
          <p:cNvPr id="186" name="TextBox 185">
            <a:extLst>
              <a:ext uri="{FF2B5EF4-FFF2-40B4-BE49-F238E27FC236}">
                <a16:creationId xmlns:a16="http://schemas.microsoft.com/office/drawing/2014/main" id="{24A8C721-49DB-3DF8-DEC3-C8116EF36B3F}"/>
              </a:ext>
            </a:extLst>
          </p:cNvPr>
          <p:cNvSpPr txBox="1"/>
          <p:nvPr/>
        </p:nvSpPr>
        <p:spPr>
          <a:xfrm>
            <a:off x="7977100" y="2446704"/>
            <a:ext cx="684163" cy="369332"/>
          </a:xfrm>
          <a:prstGeom prst="rect">
            <a:avLst/>
          </a:prstGeom>
          <a:noFill/>
        </p:spPr>
        <p:txBody>
          <a:bodyPr wrap="none" rtlCol="0">
            <a:spAutoFit/>
          </a:bodyPr>
          <a:lstStyle/>
          <a:p>
            <a:pPr algn="ctr"/>
            <a:r>
              <a:rPr lang="en-GB" dirty="0">
                <a:solidFill>
                  <a:srgbClr val="FF0000"/>
                </a:solidFill>
              </a:rPr>
              <a:t>Input</a:t>
            </a:r>
            <a:endParaRPr lang="en-US" dirty="0">
              <a:solidFill>
                <a:srgbClr val="FF0000"/>
              </a:solidFill>
            </a:endParaRPr>
          </a:p>
        </p:txBody>
      </p:sp>
      <p:sp>
        <p:nvSpPr>
          <p:cNvPr id="187" name="Oval 186">
            <a:extLst>
              <a:ext uri="{FF2B5EF4-FFF2-40B4-BE49-F238E27FC236}">
                <a16:creationId xmlns:a16="http://schemas.microsoft.com/office/drawing/2014/main" id="{F1ED954F-387D-64B7-4FB5-D7699752F230}"/>
              </a:ext>
            </a:extLst>
          </p:cNvPr>
          <p:cNvSpPr/>
          <p:nvPr/>
        </p:nvSpPr>
        <p:spPr>
          <a:xfrm>
            <a:off x="10248202" y="3059773"/>
            <a:ext cx="720000" cy="72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191" name="Oval 190">
            <a:extLst>
              <a:ext uri="{FF2B5EF4-FFF2-40B4-BE49-F238E27FC236}">
                <a16:creationId xmlns:a16="http://schemas.microsoft.com/office/drawing/2014/main" id="{5EDE64C7-A907-8128-42B9-75C64BDDBDF5}"/>
              </a:ext>
            </a:extLst>
          </p:cNvPr>
          <p:cNvSpPr/>
          <p:nvPr/>
        </p:nvSpPr>
        <p:spPr>
          <a:xfrm>
            <a:off x="10268428" y="4049615"/>
            <a:ext cx="720000" cy="72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192" name="Oval 191">
            <a:extLst>
              <a:ext uri="{FF2B5EF4-FFF2-40B4-BE49-F238E27FC236}">
                <a16:creationId xmlns:a16="http://schemas.microsoft.com/office/drawing/2014/main" id="{8011ED39-8694-35FA-6CA7-7BCA268EF824}"/>
              </a:ext>
            </a:extLst>
          </p:cNvPr>
          <p:cNvSpPr/>
          <p:nvPr/>
        </p:nvSpPr>
        <p:spPr>
          <a:xfrm>
            <a:off x="1245062" y="2824231"/>
            <a:ext cx="1936513" cy="179861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n>
                <a:solidFill>
                  <a:sysClr val="windowText" lastClr="000000"/>
                </a:solidFill>
              </a:ln>
              <a:solidFill>
                <a:schemeClr val="bg1"/>
              </a:solidFill>
            </a:endParaRPr>
          </a:p>
        </p:txBody>
      </p:sp>
      <p:cxnSp>
        <p:nvCxnSpPr>
          <p:cNvPr id="5" name="Straight Arrow Connector 4">
            <a:extLst>
              <a:ext uri="{FF2B5EF4-FFF2-40B4-BE49-F238E27FC236}">
                <a16:creationId xmlns:a16="http://schemas.microsoft.com/office/drawing/2014/main" id="{5B104B9C-46DD-C5E0-0FDB-E9A09C10E5EC}"/>
              </a:ext>
            </a:extLst>
          </p:cNvPr>
          <p:cNvCxnSpPr/>
          <p:nvPr/>
        </p:nvCxnSpPr>
        <p:spPr>
          <a:xfrm>
            <a:off x="402853" y="3686303"/>
            <a:ext cx="8963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3B161889-DE68-3541-B2D7-42931A15E6CD}"/>
              </a:ext>
            </a:extLst>
          </p:cNvPr>
          <p:cNvCxnSpPr/>
          <p:nvPr/>
        </p:nvCxnSpPr>
        <p:spPr>
          <a:xfrm>
            <a:off x="402853" y="4149383"/>
            <a:ext cx="8963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18455B7-DDC0-8886-0B67-A7FED8C34730}"/>
              </a:ext>
            </a:extLst>
          </p:cNvPr>
          <p:cNvCxnSpPr>
            <a:cxnSpLocks/>
          </p:cNvCxnSpPr>
          <p:nvPr/>
        </p:nvCxnSpPr>
        <p:spPr>
          <a:xfrm flipV="1">
            <a:off x="2213318" y="4664865"/>
            <a:ext cx="0" cy="733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AC84B6E-E368-441E-B86D-0CE3E8EE713F}"/>
              </a:ext>
            </a:extLst>
          </p:cNvPr>
          <p:cNvSpPr txBox="1"/>
          <p:nvPr/>
        </p:nvSpPr>
        <p:spPr>
          <a:xfrm>
            <a:off x="86100" y="3206362"/>
            <a:ext cx="1231619" cy="461665"/>
          </a:xfrm>
          <a:prstGeom prst="rect">
            <a:avLst/>
          </a:prstGeom>
          <a:noFill/>
        </p:spPr>
        <p:txBody>
          <a:bodyPr wrap="none" rtlCol="0">
            <a:spAutoFit/>
          </a:bodyPr>
          <a:lstStyle/>
          <a:p>
            <a:r>
              <a:rPr lang="en-GB" sz="2400" dirty="0">
                <a:solidFill>
                  <a:srgbClr val="FF0000"/>
                </a:solidFill>
              </a:rPr>
              <a:t>Inputs X</a:t>
            </a:r>
            <a:endParaRPr lang="en-US" sz="2400" dirty="0">
              <a:solidFill>
                <a:srgbClr val="FF0000"/>
              </a:solidFill>
            </a:endParaRPr>
          </a:p>
        </p:txBody>
      </p:sp>
      <p:sp>
        <p:nvSpPr>
          <p:cNvPr id="13" name="TextBox 12">
            <a:extLst>
              <a:ext uri="{FF2B5EF4-FFF2-40B4-BE49-F238E27FC236}">
                <a16:creationId xmlns:a16="http://schemas.microsoft.com/office/drawing/2014/main" id="{560620AF-A9A5-DF34-F8B0-3D0456FDA23E}"/>
              </a:ext>
            </a:extLst>
          </p:cNvPr>
          <p:cNvSpPr txBox="1"/>
          <p:nvPr/>
        </p:nvSpPr>
        <p:spPr>
          <a:xfrm>
            <a:off x="36049" y="4207806"/>
            <a:ext cx="1543051" cy="461665"/>
          </a:xfrm>
          <a:prstGeom prst="rect">
            <a:avLst/>
          </a:prstGeom>
          <a:noFill/>
        </p:spPr>
        <p:txBody>
          <a:bodyPr wrap="none" rtlCol="0">
            <a:spAutoFit/>
          </a:bodyPr>
          <a:lstStyle/>
          <a:p>
            <a:r>
              <a:rPr lang="en-GB" sz="2400" dirty="0">
                <a:solidFill>
                  <a:srgbClr val="0070C0"/>
                </a:solidFill>
              </a:rPr>
              <a:t>Weights W</a:t>
            </a:r>
            <a:endParaRPr lang="en-US" sz="2400" dirty="0">
              <a:solidFill>
                <a:srgbClr val="0070C0"/>
              </a:solidFill>
            </a:endParaRPr>
          </a:p>
        </p:txBody>
      </p:sp>
      <p:sp>
        <p:nvSpPr>
          <p:cNvPr id="14" name="TextBox 13">
            <a:extLst>
              <a:ext uri="{FF2B5EF4-FFF2-40B4-BE49-F238E27FC236}">
                <a16:creationId xmlns:a16="http://schemas.microsoft.com/office/drawing/2014/main" id="{F4F6096C-4254-26B0-4CD8-503C82A66D08}"/>
              </a:ext>
            </a:extLst>
          </p:cNvPr>
          <p:cNvSpPr txBox="1"/>
          <p:nvPr/>
        </p:nvSpPr>
        <p:spPr>
          <a:xfrm>
            <a:off x="1718631" y="5395252"/>
            <a:ext cx="989373" cy="461665"/>
          </a:xfrm>
          <a:prstGeom prst="rect">
            <a:avLst/>
          </a:prstGeom>
          <a:noFill/>
        </p:spPr>
        <p:txBody>
          <a:bodyPr wrap="none" rtlCol="0">
            <a:spAutoFit/>
          </a:bodyPr>
          <a:lstStyle/>
          <a:p>
            <a:r>
              <a:rPr lang="en-GB" sz="2400" dirty="0">
                <a:solidFill>
                  <a:schemeClr val="accent6">
                    <a:lumMod val="75000"/>
                  </a:schemeClr>
                </a:solidFill>
              </a:rPr>
              <a:t>Bias b</a:t>
            </a:r>
            <a:endParaRPr lang="en-US" dirty="0">
              <a:solidFill>
                <a:schemeClr val="accent6">
                  <a:lumMod val="75000"/>
                </a:schemeClr>
              </a:solidFill>
            </a:endParaRPr>
          </a:p>
        </p:txBody>
      </p:sp>
      <p:pic>
        <p:nvPicPr>
          <p:cNvPr id="20" name="Graphic 19">
            <a:extLst>
              <a:ext uri="{FF2B5EF4-FFF2-40B4-BE49-F238E27FC236}">
                <a16:creationId xmlns:a16="http://schemas.microsoft.com/office/drawing/2014/main" id="{E23DCC5A-0F28-B36B-F40C-FBA31C33DA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7900" y="3453363"/>
            <a:ext cx="1643863" cy="617260"/>
          </a:xfrm>
          <a:prstGeom prst="rect">
            <a:avLst/>
          </a:prstGeom>
        </p:spPr>
      </p:pic>
      <p:sp>
        <p:nvSpPr>
          <p:cNvPr id="21" name="TextBox 20">
            <a:extLst>
              <a:ext uri="{FF2B5EF4-FFF2-40B4-BE49-F238E27FC236}">
                <a16:creationId xmlns:a16="http://schemas.microsoft.com/office/drawing/2014/main" id="{0CA7E3E3-3379-FE0A-2665-8B8104A0AEBD}"/>
              </a:ext>
            </a:extLst>
          </p:cNvPr>
          <p:cNvSpPr txBox="1"/>
          <p:nvPr/>
        </p:nvSpPr>
        <p:spPr>
          <a:xfrm>
            <a:off x="3601987" y="4036032"/>
            <a:ext cx="184731" cy="369332"/>
          </a:xfrm>
          <a:prstGeom prst="rect">
            <a:avLst/>
          </a:prstGeom>
          <a:noFill/>
        </p:spPr>
        <p:txBody>
          <a:bodyPr wrap="none" rtlCol="0">
            <a:spAutoFit/>
          </a:bodyPr>
          <a:lstStyle/>
          <a:p>
            <a:endParaRPr lang="en-US" dirty="0">
              <a:solidFill>
                <a:schemeClr val="bg1"/>
              </a:solidFill>
            </a:endParaRPr>
          </a:p>
        </p:txBody>
      </p:sp>
      <p:sp>
        <p:nvSpPr>
          <p:cNvPr id="23" name="AutoShape 2" descr="equation">
            <a:extLst>
              <a:ext uri="{FF2B5EF4-FFF2-40B4-BE49-F238E27FC236}">
                <a16:creationId xmlns:a16="http://schemas.microsoft.com/office/drawing/2014/main" id="{03269860-B969-C03D-4712-FBB651D55B8E}"/>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 name="Straight Arrow Connector 1">
            <a:extLst>
              <a:ext uri="{FF2B5EF4-FFF2-40B4-BE49-F238E27FC236}">
                <a16:creationId xmlns:a16="http://schemas.microsoft.com/office/drawing/2014/main" id="{89D7D3E2-342E-E4F8-E54D-E7FF9C35FF71}"/>
              </a:ext>
            </a:extLst>
          </p:cNvPr>
          <p:cNvCxnSpPr>
            <a:cxnSpLocks/>
          </p:cNvCxnSpPr>
          <p:nvPr/>
        </p:nvCxnSpPr>
        <p:spPr>
          <a:xfrm flipV="1">
            <a:off x="3171548" y="3941116"/>
            <a:ext cx="496015" cy="2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5DE2C7BA-358D-DC11-3020-1CBFFDF40B52}"/>
              </a:ext>
            </a:extLst>
          </p:cNvPr>
          <p:cNvSpPr/>
          <p:nvPr/>
        </p:nvSpPr>
        <p:spPr>
          <a:xfrm>
            <a:off x="3714026" y="3642698"/>
            <a:ext cx="2570895" cy="5651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err="1">
                <a:solidFill>
                  <a:schemeClr val="bg1"/>
                </a:solidFill>
              </a:rPr>
              <a:t>Activatiefunctie</a:t>
            </a:r>
            <a:endParaRPr lang="en-US" dirty="0">
              <a:solidFill>
                <a:schemeClr val="bg1"/>
              </a:solidFill>
            </a:endParaRPr>
          </a:p>
        </p:txBody>
      </p:sp>
      <p:cxnSp>
        <p:nvCxnSpPr>
          <p:cNvPr id="16" name="Straight Arrow Connector 15">
            <a:extLst>
              <a:ext uri="{FF2B5EF4-FFF2-40B4-BE49-F238E27FC236}">
                <a16:creationId xmlns:a16="http://schemas.microsoft.com/office/drawing/2014/main" id="{5D6B4B63-679F-D17D-015D-B8A6AD5D753E}"/>
              </a:ext>
            </a:extLst>
          </p:cNvPr>
          <p:cNvCxnSpPr>
            <a:cxnSpLocks/>
          </p:cNvCxnSpPr>
          <p:nvPr/>
        </p:nvCxnSpPr>
        <p:spPr>
          <a:xfrm>
            <a:off x="5055080" y="4184819"/>
            <a:ext cx="0" cy="5929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561113A8-56ED-2DB4-DE87-6F4969409138}"/>
              </a:ext>
            </a:extLst>
          </p:cNvPr>
          <p:cNvSpPr txBox="1"/>
          <p:nvPr/>
        </p:nvSpPr>
        <p:spPr>
          <a:xfrm>
            <a:off x="4876744" y="4739311"/>
            <a:ext cx="356188" cy="584775"/>
          </a:xfrm>
          <a:prstGeom prst="rect">
            <a:avLst/>
          </a:prstGeom>
          <a:noFill/>
        </p:spPr>
        <p:txBody>
          <a:bodyPr wrap="none" rtlCol="0">
            <a:spAutoFit/>
          </a:bodyPr>
          <a:lstStyle/>
          <a:p>
            <a:r>
              <a:rPr lang="en-GB" sz="3200" i="1" dirty="0">
                <a:solidFill>
                  <a:schemeClr val="bg1"/>
                </a:solidFill>
              </a:rPr>
              <a:t>z</a:t>
            </a:r>
            <a:endParaRPr lang="en-US" sz="3200" i="1" dirty="0">
              <a:solidFill>
                <a:schemeClr val="bg1"/>
              </a:solidFill>
            </a:endParaRPr>
          </a:p>
        </p:txBody>
      </p:sp>
      <p:sp>
        <p:nvSpPr>
          <p:cNvPr id="19" name="TextBox 18">
            <a:extLst>
              <a:ext uri="{FF2B5EF4-FFF2-40B4-BE49-F238E27FC236}">
                <a16:creationId xmlns:a16="http://schemas.microsoft.com/office/drawing/2014/main" id="{814FCDBC-5CAE-7892-5A5F-FB66E9ABEEEB}"/>
              </a:ext>
            </a:extLst>
          </p:cNvPr>
          <p:cNvSpPr txBox="1"/>
          <p:nvPr/>
        </p:nvSpPr>
        <p:spPr>
          <a:xfrm>
            <a:off x="10447545" y="5387057"/>
            <a:ext cx="311304" cy="369332"/>
          </a:xfrm>
          <a:prstGeom prst="rect">
            <a:avLst/>
          </a:prstGeom>
          <a:noFill/>
        </p:spPr>
        <p:txBody>
          <a:bodyPr wrap="none" rtlCol="0">
            <a:spAutoFit/>
          </a:bodyPr>
          <a:lstStyle/>
          <a:p>
            <a:r>
              <a:rPr lang="en-GB" i="1" dirty="0">
                <a:solidFill>
                  <a:schemeClr val="bg1"/>
                </a:solidFill>
              </a:rPr>
              <a:t>n</a:t>
            </a:r>
            <a:endParaRPr lang="en-US" i="1" dirty="0">
              <a:solidFill>
                <a:schemeClr val="bg1"/>
              </a:solidFill>
            </a:endParaRPr>
          </a:p>
        </p:txBody>
      </p:sp>
      <p:cxnSp>
        <p:nvCxnSpPr>
          <p:cNvPr id="22" name="Straight Arrow Connector 21">
            <a:extLst>
              <a:ext uri="{FF2B5EF4-FFF2-40B4-BE49-F238E27FC236}">
                <a16:creationId xmlns:a16="http://schemas.microsoft.com/office/drawing/2014/main" id="{1A7A1082-ADDB-EA75-F998-C2AF7655EB4F}"/>
              </a:ext>
            </a:extLst>
          </p:cNvPr>
          <p:cNvCxnSpPr>
            <a:cxnSpLocks/>
          </p:cNvCxnSpPr>
          <p:nvPr/>
        </p:nvCxnSpPr>
        <p:spPr>
          <a:xfrm>
            <a:off x="10603197" y="4899414"/>
            <a:ext cx="0" cy="448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0EC7B2A-B994-785C-2300-78408CBD0394}"/>
              </a:ext>
            </a:extLst>
          </p:cNvPr>
          <p:cNvCxnSpPr>
            <a:cxnSpLocks/>
          </p:cNvCxnSpPr>
          <p:nvPr/>
        </p:nvCxnSpPr>
        <p:spPr>
          <a:xfrm>
            <a:off x="9475201" y="4896203"/>
            <a:ext cx="0" cy="4646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C95DF0-4014-693F-8B28-41B86C25F20C}"/>
              </a:ext>
            </a:extLst>
          </p:cNvPr>
          <p:cNvSpPr txBox="1"/>
          <p:nvPr/>
        </p:nvSpPr>
        <p:spPr>
          <a:xfrm>
            <a:off x="9204782" y="5387057"/>
            <a:ext cx="582211" cy="369332"/>
          </a:xfrm>
          <a:prstGeom prst="rect">
            <a:avLst/>
          </a:prstGeom>
          <a:noFill/>
        </p:spPr>
        <p:txBody>
          <a:bodyPr wrap="none" rtlCol="0">
            <a:spAutoFit/>
          </a:bodyPr>
          <a:lstStyle/>
          <a:p>
            <a:r>
              <a:rPr lang="en-GB" i="1" dirty="0">
                <a:solidFill>
                  <a:srgbClr val="0070C0"/>
                </a:solidFill>
              </a:rPr>
              <a:t>X ∙ n</a:t>
            </a:r>
            <a:endParaRPr lang="en-US" i="1" dirty="0">
              <a:solidFill>
                <a:srgbClr val="0070C0"/>
              </a:solidFill>
            </a:endParaRPr>
          </a:p>
        </p:txBody>
      </p:sp>
      <p:sp>
        <p:nvSpPr>
          <p:cNvPr id="28" name="TextBox 27">
            <a:extLst>
              <a:ext uri="{FF2B5EF4-FFF2-40B4-BE49-F238E27FC236}">
                <a16:creationId xmlns:a16="http://schemas.microsoft.com/office/drawing/2014/main" id="{3CB194C2-9611-52C5-2528-039207F4CF51}"/>
              </a:ext>
            </a:extLst>
          </p:cNvPr>
          <p:cNvSpPr txBox="1"/>
          <p:nvPr/>
        </p:nvSpPr>
        <p:spPr>
          <a:xfrm>
            <a:off x="8191554" y="5371694"/>
            <a:ext cx="311304" cy="369332"/>
          </a:xfrm>
          <a:prstGeom prst="rect">
            <a:avLst/>
          </a:prstGeom>
          <a:noFill/>
        </p:spPr>
        <p:txBody>
          <a:bodyPr wrap="none" rtlCol="0">
            <a:spAutoFit/>
          </a:bodyPr>
          <a:lstStyle/>
          <a:p>
            <a:r>
              <a:rPr lang="en-GB" i="1" dirty="0">
                <a:solidFill>
                  <a:srgbClr val="C00000"/>
                </a:solidFill>
              </a:rPr>
              <a:t>X</a:t>
            </a:r>
            <a:endParaRPr lang="en-US" i="1" dirty="0">
              <a:solidFill>
                <a:srgbClr val="C00000"/>
              </a:solidFill>
            </a:endParaRPr>
          </a:p>
        </p:txBody>
      </p:sp>
      <p:cxnSp>
        <p:nvCxnSpPr>
          <p:cNvPr id="29" name="Straight Arrow Connector 28">
            <a:extLst>
              <a:ext uri="{FF2B5EF4-FFF2-40B4-BE49-F238E27FC236}">
                <a16:creationId xmlns:a16="http://schemas.microsoft.com/office/drawing/2014/main" id="{D8F09A88-493E-081E-7194-C5232387BF03}"/>
              </a:ext>
            </a:extLst>
          </p:cNvPr>
          <p:cNvCxnSpPr>
            <a:cxnSpLocks/>
          </p:cNvCxnSpPr>
          <p:nvPr/>
        </p:nvCxnSpPr>
        <p:spPr>
          <a:xfrm>
            <a:off x="8347206" y="4884051"/>
            <a:ext cx="0" cy="448901"/>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0205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De </a:t>
            </a:r>
            <a:r>
              <a:rPr lang="en-GB" dirty="0" err="1">
                <a:solidFill>
                  <a:srgbClr val="386647"/>
                </a:solidFill>
              </a:rPr>
              <a:t>activatiefuncties</a:t>
            </a:r>
            <a:r>
              <a:rPr lang="en-GB" dirty="0"/>
              <a:t> van </a:t>
            </a:r>
            <a:r>
              <a:rPr lang="en-GB" dirty="0" err="1"/>
              <a:t>een</a:t>
            </a:r>
            <a:r>
              <a:rPr lang="en-GB" dirty="0"/>
              <a:t> </a:t>
            </a:r>
            <a:r>
              <a:rPr lang="en-GB" dirty="0" err="1"/>
              <a:t>netwerk</a:t>
            </a:r>
            <a:endParaRPr lang="en-US" dirty="0"/>
          </a:p>
        </p:txBody>
      </p:sp>
      <p:sp>
        <p:nvSpPr>
          <p:cNvPr id="109" name="TextBox 108">
            <a:extLst>
              <a:ext uri="{FF2B5EF4-FFF2-40B4-BE49-F238E27FC236}">
                <a16:creationId xmlns:a16="http://schemas.microsoft.com/office/drawing/2014/main" id="{7769889D-A866-A26E-8F00-F25B28EF4078}"/>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sp>
        <p:nvSpPr>
          <p:cNvPr id="7" name="TextBox 6">
            <a:extLst>
              <a:ext uri="{FF2B5EF4-FFF2-40B4-BE49-F238E27FC236}">
                <a16:creationId xmlns:a16="http://schemas.microsoft.com/office/drawing/2014/main" id="{C39B9FE9-7C25-40DF-7A76-CC2D8448C358}"/>
              </a:ext>
            </a:extLst>
          </p:cNvPr>
          <p:cNvSpPr txBox="1"/>
          <p:nvPr/>
        </p:nvSpPr>
        <p:spPr>
          <a:xfrm>
            <a:off x="594360" y="2544680"/>
            <a:ext cx="8477385" cy="1384995"/>
          </a:xfrm>
          <a:prstGeom prst="rect">
            <a:avLst/>
          </a:prstGeom>
          <a:noFill/>
        </p:spPr>
        <p:txBody>
          <a:bodyPr wrap="none" rtlCol="0">
            <a:spAutoFit/>
          </a:bodyPr>
          <a:lstStyle/>
          <a:p>
            <a:r>
              <a:rPr lang="en-GB" sz="2800" noProof="1">
                <a:solidFill>
                  <a:schemeClr val="bg1"/>
                </a:solidFill>
              </a:rPr>
              <a:t>Functies die </a:t>
            </a:r>
            <a:r>
              <a:rPr lang="en-GB" sz="2800" b="1" noProof="1">
                <a:solidFill>
                  <a:srgbClr val="386647"/>
                </a:solidFill>
              </a:rPr>
              <a:t>non-lineariteit</a:t>
            </a:r>
            <a:r>
              <a:rPr lang="en-GB" sz="2800" noProof="1">
                <a:solidFill>
                  <a:schemeClr val="bg1"/>
                </a:solidFill>
              </a:rPr>
              <a:t> toevoegen aan het netwerk.</a:t>
            </a:r>
          </a:p>
          <a:p>
            <a:endParaRPr lang="en-GB" sz="2800" noProof="1">
              <a:solidFill>
                <a:schemeClr val="bg1"/>
              </a:solidFill>
            </a:endParaRPr>
          </a:p>
          <a:p>
            <a:r>
              <a:rPr lang="en-GB" sz="2800" i="1" noProof="1">
                <a:solidFill>
                  <a:srgbClr val="386647"/>
                </a:solidFill>
              </a:rPr>
              <a:t>Wat bedoelen we hiermee? </a:t>
            </a:r>
          </a:p>
        </p:txBody>
      </p:sp>
    </p:spTree>
    <p:extLst>
      <p:ext uri="{BB962C8B-B14F-4D97-AF65-F5344CB8AC3E}">
        <p14:creationId xmlns:p14="http://schemas.microsoft.com/office/powerpoint/2010/main" val="927520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Wat </a:t>
            </a:r>
            <a:r>
              <a:rPr lang="en-GB" dirty="0" err="1"/>
              <a:t>zijn</a:t>
            </a:r>
            <a:r>
              <a:rPr lang="en-GB" dirty="0"/>
              <a:t> </a:t>
            </a:r>
            <a:r>
              <a:rPr lang="en-GB" dirty="0" err="1">
                <a:solidFill>
                  <a:srgbClr val="386647"/>
                </a:solidFill>
              </a:rPr>
              <a:t>lineaire</a:t>
            </a:r>
            <a:r>
              <a:rPr lang="en-GB" dirty="0">
                <a:solidFill>
                  <a:srgbClr val="386647"/>
                </a:solidFill>
              </a:rPr>
              <a:t> </a:t>
            </a:r>
            <a:r>
              <a:rPr lang="en-GB" dirty="0" err="1">
                <a:solidFill>
                  <a:srgbClr val="386647"/>
                </a:solidFill>
              </a:rPr>
              <a:t>transformaties</a:t>
            </a:r>
            <a:r>
              <a:rPr lang="en-GB" dirty="0"/>
              <a:t>?</a:t>
            </a:r>
            <a:endParaRPr lang="en-US" dirty="0"/>
          </a:p>
        </p:txBody>
      </p:sp>
      <p:sp>
        <p:nvSpPr>
          <p:cNvPr id="37" name="TextBox 36">
            <a:extLst>
              <a:ext uri="{FF2B5EF4-FFF2-40B4-BE49-F238E27FC236}">
                <a16:creationId xmlns:a16="http://schemas.microsoft.com/office/drawing/2014/main" id="{D18B4864-77FF-575C-7086-E90053BB45E7}"/>
              </a:ext>
            </a:extLst>
          </p:cNvPr>
          <p:cNvSpPr txBox="1"/>
          <p:nvPr/>
        </p:nvSpPr>
        <p:spPr>
          <a:xfrm>
            <a:off x="594360" y="2423912"/>
            <a:ext cx="6979796" cy="523220"/>
          </a:xfrm>
          <a:prstGeom prst="rect">
            <a:avLst/>
          </a:prstGeom>
          <a:noFill/>
        </p:spPr>
        <p:txBody>
          <a:bodyPr wrap="none" rtlCol="0">
            <a:spAutoFit/>
          </a:bodyPr>
          <a:lstStyle/>
          <a:p>
            <a:r>
              <a:rPr lang="en-GB" sz="2800" b="1" noProof="1">
                <a:solidFill>
                  <a:schemeClr val="bg1"/>
                </a:solidFill>
                <a:latin typeface="ADLaM Display" panose="02010000000000000000" pitchFamily="2" charset="0"/>
                <a:ea typeface="ADLaM Display" panose="02010000000000000000" pitchFamily="2" charset="0"/>
                <a:cs typeface="ADLaM Display" panose="02010000000000000000" pitchFamily="2" charset="0"/>
              </a:rPr>
              <a:t>Voorbeelden van lineaire transformaties</a:t>
            </a:r>
          </a:p>
        </p:txBody>
      </p:sp>
      <p:pic>
        <p:nvPicPr>
          <p:cNvPr id="44" name="Picture 43">
            <a:extLst>
              <a:ext uri="{FF2B5EF4-FFF2-40B4-BE49-F238E27FC236}">
                <a16:creationId xmlns:a16="http://schemas.microsoft.com/office/drawing/2014/main" id="{5D503185-3146-8CB1-C3E1-37EB749947CA}"/>
              </a:ext>
            </a:extLst>
          </p:cNvPr>
          <p:cNvPicPr>
            <a:picLocks noChangeAspect="1"/>
          </p:cNvPicPr>
          <p:nvPr/>
        </p:nvPicPr>
        <p:blipFill>
          <a:blip r:embed="rId3"/>
          <a:stretch>
            <a:fillRect/>
          </a:stretch>
        </p:blipFill>
        <p:spPr>
          <a:xfrm>
            <a:off x="9044744" y="56128"/>
            <a:ext cx="3026753" cy="2313264"/>
          </a:xfrm>
          <a:prstGeom prst="rect">
            <a:avLst/>
          </a:prstGeom>
        </p:spPr>
      </p:pic>
      <p:grpSp>
        <p:nvGrpSpPr>
          <p:cNvPr id="74" name="Group 73">
            <a:extLst>
              <a:ext uri="{FF2B5EF4-FFF2-40B4-BE49-F238E27FC236}">
                <a16:creationId xmlns:a16="http://schemas.microsoft.com/office/drawing/2014/main" id="{9C9A7E93-8CDD-3084-5805-184832A7023D}"/>
              </a:ext>
            </a:extLst>
          </p:cNvPr>
          <p:cNvGrpSpPr/>
          <p:nvPr/>
        </p:nvGrpSpPr>
        <p:grpSpPr>
          <a:xfrm>
            <a:off x="8130283" y="3364410"/>
            <a:ext cx="3257095" cy="2868979"/>
            <a:chOff x="6497039" y="4160937"/>
            <a:chExt cx="2591624" cy="2312353"/>
          </a:xfrm>
        </p:grpSpPr>
        <p:pic>
          <p:nvPicPr>
            <p:cNvPr id="43" name="Picture 42">
              <a:extLst>
                <a:ext uri="{FF2B5EF4-FFF2-40B4-BE49-F238E27FC236}">
                  <a16:creationId xmlns:a16="http://schemas.microsoft.com/office/drawing/2014/main" id="{1440AC0D-6F20-474B-EADA-20C412600D16}"/>
                </a:ext>
              </a:extLst>
            </p:cNvPr>
            <p:cNvPicPr>
              <a:picLocks noChangeAspect="1"/>
            </p:cNvPicPr>
            <p:nvPr/>
          </p:nvPicPr>
          <p:blipFill>
            <a:blip r:embed="rId3"/>
            <a:stretch>
              <a:fillRect/>
            </a:stretch>
          </p:blipFill>
          <p:spPr>
            <a:xfrm>
              <a:off x="6497039" y="4160937"/>
              <a:ext cx="2591624" cy="1980707"/>
            </a:xfrm>
            <a:prstGeom prst="rect">
              <a:avLst/>
            </a:prstGeom>
          </p:spPr>
        </p:pic>
        <p:sp>
          <p:nvSpPr>
            <p:cNvPr id="62" name="TextBox 61">
              <a:extLst>
                <a:ext uri="{FF2B5EF4-FFF2-40B4-BE49-F238E27FC236}">
                  <a16:creationId xmlns:a16="http://schemas.microsoft.com/office/drawing/2014/main" id="{4E1D2D48-41B2-E57D-EE6D-52A4A02F60B3}"/>
                </a:ext>
              </a:extLst>
            </p:cNvPr>
            <p:cNvSpPr txBox="1"/>
            <p:nvPr/>
          </p:nvSpPr>
          <p:spPr>
            <a:xfrm>
              <a:off x="6786524" y="6150807"/>
              <a:ext cx="2254754" cy="322483"/>
            </a:xfrm>
            <a:prstGeom prst="rect">
              <a:avLst/>
            </a:prstGeom>
            <a:noFill/>
          </p:spPr>
          <p:txBody>
            <a:bodyPr wrap="none" rtlCol="0">
              <a:spAutoFit/>
            </a:bodyPr>
            <a:lstStyle/>
            <a:p>
              <a:pPr algn="ctr"/>
              <a:r>
                <a:rPr lang="en-GB" sz="2000" noProof="1">
                  <a:solidFill>
                    <a:schemeClr val="bg1"/>
                  </a:solidFill>
                </a:rPr>
                <a:t>(Schalen +) Translateren</a:t>
              </a:r>
              <a:endParaRPr lang="en-GB" sz="2000" b="1" noProof="1">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3" name="Rectangle 62">
              <a:extLst>
                <a:ext uri="{FF2B5EF4-FFF2-40B4-BE49-F238E27FC236}">
                  <a16:creationId xmlns:a16="http://schemas.microsoft.com/office/drawing/2014/main" id="{07F310FA-D103-7634-4515-5C11EA4F39DA}"/>
                </a:ext>
              </a:extLst>
            </p:cNvPr>
            <p:cNvSpPr/>
            <p:nvPr/>
          </p:nvSpPr>
          <p:spPr>
            <a:xfrm>
              <a:off x="6711468" y="4239965"/>
              <a:ext cx="2286000" cy="17049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5E61B514-67C8-BC38-1926-1E7013031F6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263" b="95568" l="207" r="96687">
                          <a14:foregroundMark x1="1656" y1="77839" x2="15321" y2="50139"/>
                          <a14:foregroundMark x1="15321" y1="50139" x2="68737" y2="7202"/>
                          <a14:foregroundMark x1="68737" y1="7202" x2="83644" y2="2493"/>
                          <a14:foregroundMark x1="83644" y1="2493" x2="94617" y2="4432"/>
                          <a14:foregroundMark x1="94617" y1="4432" x2="98965" y2="17729"/>
                          <a14:foregroundMark x1="98965" y1="17729" x2="76605" y2="55125"/>
                          <a14:foregroundMark x1="76605" y1="55125" x2="15114" y2="93629"/>
                          <a14:foregroundMark x1="15114" y1="93629" x2="3934" y2="96399"/>
                          <a14:foregroundMark x1="3934" y1="96399" x2="1449" y2="81717"/>
                          <a14:foregroundMark x1="1449" y1="81717" x2="2277" y2="77008"/>
                          <a14:foregroundMark x1="11594" y1="69806" x2="25673" y2="79778"/>
                          <a14:foregroundMark x1="25673" y1="79778" x2="25673" y2="68421"/>
                          <a14:foregroundMark x1="29607" y1="65928" x2="39545" y2="63712"/>
                          <a14:foregroundMark x1="48240" y1="45706" x2="36439" y2="57341"/>
                          <a14:foregroundMark x1="36439" y1="57341" x2="40580" y2="48753"/>
                          <a14:foregroundMark x1="42857" y1="41274" x2="28157" y2="61496"/>
                          <a14:foregroundMark x1="28157" y1="61496" x2="40373" y2="56510"/>
                          <a14:foregroundMark x1="40373" y1="56510" x2="39959" y2="45429"/>
                          <a14:foregroundMark x1="62319" y1="30748" x2="41615" y2="42382"/>
                          <a14:foregroundMark x1="41615" y1="42382" x2="49068" y2="53186"/>
                          <a14:foregroundMark x1="49068" y1="53186" x2="50518" y2="27424"/>
                          <a14:foregroundMark x1="67081" y1="24931" x2="55072" y2="43213"/>
                          <a14:foregroundMark x1="55072" y1="43213" x2="67495" y2="47922"/>
                          <a14:foregroundMark x1="67495" y1="47922" x2="68737" y2="27424"/>
                          <a14:foregroundMark x1="73292" y1="22992" x2="55072" y2="37673"/>
                          <a14:foregroundMark x1="55072" y1="37673" x2="52588" y2="62327"/>
                          <a14:foregroundMark x1="52588" y1="62327" x2="66460" y2="45152"/>
                          <a14:foregroundMark x1="67702" y1="34349" x2="46377" y2="48753"/>
                          <a14:foregroundMark x1="46377" y1="48753" x2="42443" y2="62327"/>
                          <a14:foregroundMark x1="42443" y1="62327" x2="51553" y2="52078"/>
                          <a14:foregroundMark x1="55694" y1="29640" x2="42857" y2="36565"/>
                          <a14:foregroundMark x1="42857" y1="36565" x2="37681" y2="64266"/>
                          <a14:foregroundMark x1="37681" y1="64266" x2="88820" y2="20499"/>
                          <a14:foregroundMark x1="88820" y1="20499" x2="82816" y2="6648"/>
                          <a14:foregroundMark x1="82816" y1="6648" x2="79089" y2="7756"/>
                          <a14:foregroundMark x1="86128" y1="9695" x2="93789" y2="25208"/>
                          <a14:foregroundMark x1="93789" y1="25208" x2="94824" y2="7202"/>
                          <a14:foregroundMark x1="94824" y1="7202" x2="92754" y2="9418"/>
                          <a14:foregroundMark x1="16563" y1="75900" x2="26294" y2="83934"/>
                          <a14:foregroundMark x1="26294" y1="83934" x2="25259" y2="69529"/>
                          <a14:foregroundMark x1="25259" y1="69529" x2="23188" y2="70360"/>
                          <a14:foregroundMark x1="14286" y1="75346" x2="20911" y2="72299"/>
                          <a14:foregroundMark x1="9317" y1="79224" x2="20911" y2="86981"/>
                          <a14:foregroundMark x1="20911" y1="86981" x2="16356" y2="71745"/>
                          <a14:foregroundMark x1="16356" y1="71745" x2="14493" y2="71468"/>
                          <a14:foregroundMark x1="4762" y1="84211" x2="15528" y2="91413"/>
                          <a14:foregroundMark x1="15528" y1="91413" x2="14700" y2="85042"/>
                          <a14:foregroundMark x1="3106" y1="92244" x2="7453" y2="94183"/>
                          <a14:foregroundMark x1="7039" y1="93352" x2="3313" y2="90582"/>
                          <a14:foregroundMark x1="5797" y1="91413" x2="3106" y2="90582"/>
                          <a14:foregroundMark x1="2484" y1="95291" x2="4348" y2="95568"/>
                          <a14:foregroundMark x1="7246" y1="94737" x2="7246" y2="93629"/>
                          <a14:foregroundMark x1="96687" y1="5263" x2="96273" y2="6648"/>
                        </a14:backgroundRemoval>
                      </a14:imgEffect>
                    </a14:imgLayer>
                  </a14:imgProps>
                </a:ext>
              </a:extLst>
            </a:blip>
            <a:stretch>
              <a:fillRect/>
            </a:stretch>
          </p:blipFill>
          <p:spPr>
            <a:xfrm>
              <a:off x="7612173" y="4845942"/>
              <a:ext cx="1300826" cy="972252"/>
            </a:xfrm>
            <a:prstGeom prst="rect">
              <a:avLst/>
            </a:prstGeom>
          </p:spPr>
        </p:pic>
        <p:pic>
          <p:nvPicPr>
            <p:cNvPr id="65" name="Picture 64">
              <a:extLst>
                <a:ext uri="{FF2B5EF4-FFF2-40B4-BE49-F238E27FC236}">
                  <a16:creationId xmlns:a16="http://schemas.microsoft.com/office/drawing/2014/main" id="{CE8792CA-A137-476B-5FB7-58A372B064BD}"/>
                </a:ext>
              </a:extLst>
            </p:cNvPr>
            <p:cNvPicPr>
              <a:picLocks noChangeAspect="1"/>
            </p:cNvPicPr>
            <p:nvPr/>
          </p:nvPicPr>
          <p:blipFill>
            <a:blip r:embed="rId4">
              <a:alphaModFix amt="20000"/>
              <a:extLst>
                <a:ext uri="{BEBA8EAE-BF5A-486C-A8C5-ECC9F3942E4B}">
                  <a14:imgProps xmlns:a14="http://schemas.microsoft.com/office/drawing/2010/main">
                    <a14:imgLayer r:embed="rId5">
                      <a14:imgEffect>
                        <a14:backgroundRemoval t="5263" b="95568" l="207" r="96687">
                          <a14:foregroundMark x1="1656" y1="77839" x2="15321" y2="50139"/>
                          <a14:foregroundMark x1="15321" y1="50139" x2="68737" y2="7202"/>
                          <a14:foregroundMark x1="68737" y1="7202" x2="83644" y2="2493"/>
                          <a14:foregroundMark x1="83644" y1="2493" x2="94617" y2="4432"/>
                          <a14:foregroundMark x1="94617" y1="4432" x2="98965" y2="17729"/>
                          <a14:foregroundMark x1="98965" y1="17729" x2="76605" y2="55125"/>
                          <a14:foregroundMark x1="76605" y1="55125" x2="15114" y2="93629"/>
                          <a14:foregroundMark x1="15114" y1="93629" x2="3934" y2="96399"/>
                          <a14:foregroundMark x1="3934" y1="96399" x2="1449" y2="81717"/>
                          <a14:foregroundMark x1="1449" y1="81717" x2="2277" y2="77008"/>
                          <a14:foregroundMark x1="11594" y1="69806" x2="25673" y2="79778"/>
                          <a14:foregroundMark x1="25673" y1="79778" x2="25673" y2="68421"/>
                          <a14:foregroundMark x1="29607" y1="65928" x2="39545" y2="63712"/>
                          <a14:foregroundMark x1="48240" y1="45706" x2="36439" y2="57341"/>
                          <a14:foregroundMark x1="36439" y1="57341" x2="40580" y2="48753"/>
                          <a14:foregroundMark x1="42857" y1="41274" x2="28157" y2="61496"/>
                          <a14:foregroundMark x1="28157" y1="61496" x2="40373" y2="56510"/>
                          <a14:foregroundMark x1="40373" y1="56510" x2="39959" y2="45429"/>
                          <a14:foregroundMark x1="62319" y1="30748" x2="41615" y2="42382"/>
                          <a14:foregroundMark x1="41615" y1="42382" x2="49068" y2="53186"/>
                          <a14:foregroundMark x1="49068" y1="53186" x2="50518" y2="27424"/>
                          <a14:foregroundMark x1="67081" y1="24931" x2="55072" y2="43213"/>
                          <a14:foregroundMark x1="55072" y1="43213" x2="67495" y2="47922"/>
                          <a14:foregroundMark x1="67495" y1="47922" x2="68737" y2="27424"/>
                          <a14:foregroundMark x1="73292" y1="22992" x2="55072" y2="37673"/>
                          <a14:foregroundMark x1="55072" y1="37673" x2="52588" y2="62327"/>
                          <a14:foregroundMark x1="52588" y1="62327" x2="66460" y2="45152"/>
                          <a14:foregroundMark x1="67702" y1="34349" x2="46377" y2="48753"/>
                          <a14:foregroundMark x1="46377" y1="48753" x2="42443" y2="62327"/>
                          <a14:foregroundMark x1="42443" y1="62327" x2="51553" y2="52078"/>
                          <a14:foregroundMark x1="55694" y1="29640" x2="42857" y2="36565"/>
                          <a14:foregroundMark x1="42857" y1="36565" x2="37681" y2="64266"/>
                          <a14:foregroundMark x1="37681" y1="64266" x2="88820" y2="20499"/>
                          <a14:foregroundMark x1="88820" y1="20499" x2="82816" y2="6648"/>
                          <a14:foregroundMark x1="82816" y1="6648" x2="79089" y2="7756"/>
                          <a14:foregroundMark x1="86128" y1="9695" x2="93789" y2="25208"/>
                          <a14:foregroundMark x1="93789" y1="25208" x2="94824" y2="7202"/>
                          <a14:foregroundMark x1="94824" y1="7202" x2="92754" y2="9418"/>
                          <a14:foregroundMark x1="16563" y1="75900" x2="26294" y2="83934"/>
                          <a14:foregroundMark x1="26294" y1="83934" x2="25259" y2="69529"/>
                          <a14:foregroundMark x1="25259" y1="69529" x2="23188" y2="70360"/>
                          <a14:foregroundMark x1="14286" y1="75346" x2="20911" y2="72299"/>
                          <a14:foregroundMark x1="9317" y1="79224" x2="20911" y2="86981"/>
                          <a14:foregroundMark x1="20911" y1="86981" x2="16356" y2="71745"/>
                          <a14:foregroundMark x1="16356" y1="71745" x2="14493" y2="71468"/>
                          <a14:foregroundMark x1="4762" y1="84211" x2="15528" y2="91413"/>
                          <a14:foregroundMark x1="15528" y1="91413" x2="14700" y2="85042"/>
                          <a14:foregroundMark x1="3106" y1="92244" x2="7453" y2="94183"/>
                          <a14:foregroundMark x1="7039" y1="93352" x2="3313" y2="90582"/>
                          <a14:foregroundMark x1="5797" y1="91413" x2="3106" y2="90582"/>
                          <a14:foregroundMark x1="2484" y1="95291" x2="4348" y2="95568"/>
                          <a14:foregroundMark x1="7246" y1="94737" x2="7246" y2="93629"/>
                          <a14:foregroundMark x1="96687" y1="5263" x2="96273" y2="6648"/>
                        </a14:backgroundRemoval>
                      </a14:imgEffect>
                    </a14:imgLayer>
                  </a14:imgProps>
                </a:ext>
              </a:extLst>
            </a:blip>
            <a:stretch>
              <a:fillRect/>
            </a:stretch>
          </p:blipFill>
          <p:spPr>
            <a:xfrm>
              <a:off x="6905510" y="4272665"/>
              <a:ext cx="1300825" cy="972252"/>
            </a:xfrm>
            <a:prstGeom prst="rect">
              <a:avLst/>
            </a:prstGeom>
          </p:spPr>
        </p:pic>
        <p:cxnSp>
          <p:nvCxnSpPr>
            <p:cNvPr id="67" name="Straight Arrow Connector 66">
              <a:extLst>
                <a:ext uri="{FF2B5EF4-FFF2-40B4-BE49-F238E27FC236}">
                  <a16:creationId xmlns:a16="http://schemas.microsoft.com/office/drawing/2014/main" id="{81840A67-FEFC-63C4-7EAB-EC3DD2439094}"/>
                </a:ext>
              </a:extLst>
            </p:cNvPr>
            <p:cNvCxnSpPr>
              <a:cxnSpLocks/>
            </p:cNvCxnSpPr>
            <p:nvPr/>
          </p:nvCxnSpPr>
          <p:spPr>
            <a:xfrm flipH="1" flipV="1">
              <a:off x="7693971" y="4823559"/>
              <a:ext cx="452985" cy="4712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1" name="TextBox 70">
            <a:extLst>
              <a:ext uri="{FF2B5EF4-FFF2-40B4-BE49-F238E27FC236}">
                <a16:creationId xmlns:a16="http://schemas.microsoft.com/office/drawing/2014/main" id="{84F88868-B4C9-C91B-CA5B-E30AF4A1349F}"/>
              </a:ext>
            </a:extLst>
          </p:cNvPr>
          <p:cNvSpPr txBox="1"/>
          <p:nvPr/>
        </p:nvSpPr>
        <p:spPr>
          <a:xfrm>
            <a:off x="10024948" y="2423912"/>
            <a:ext cx="1141659" cy="400110"/>
          </a:xfrm>
          <a:prstGeom prst="rect">
            <a:avLst/>
          </a:prstGeom>
          <a:noFill/>
        </p:spPr>
        <p:txBody>
          <a:bodyPr wrap="none" rtlCol="0">
            <a:spAutoFit/>
          </a:bodyPr>
          <a:lstStyle/>
          <a:p>
            <a:r>
              <a:rPr lang="en-GB" sz="2000" noProof="1">
                <a:solidFill>
                  <a:schemeClr val="bg1"/>
                </a:solidFill>
              </a:rPr>
              <a:t>Origineel</a:t>
            </a:r>
            <a:endParaRPr lang="en-GB" sz="2000" b="1" noProof="1">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2" name="Group 1">
            <a:extLst>
              <a:ext uri="{FF2B5EF4-FFF2-40B4-BE49-F238E27FC236}">
                <a16:creationId xmlns:a16="http://schemas.microsoft.com/office/drawing/2014/main" id="{5BCDAFF3-4C88-0B88-6B87-58A18FF3B1BD}"/>
              </a:ext>
            </a:extLst>
          </p:cNvPr>
          <p:cNvGrpSpPr/>
          <p:nvPr/>
        </p:nvGrpSpPr>
        <p:grpSpPr>
          <a:xfrm>
            <a:off x="741680" y="3364410"/>
            <a:ext cx="3257095" cy="2922235"/>
            <a:chOff x="490265" y="4143028"/>
            <a:chExt cx="2591624" cy="2355276"/>
          </a:xfrm>
        </p:grpSpPr>
        <p:pic>
          <p:nvPicPr>
            <p:cNvPr id="4" name="Picture 3">
              <a:extLst>
                <a:ext uri="{FF2B5EF4-FFF2-40B4-BE49-F238E27FC236}">
                  <a16:creationId xmlns:a16="http://schemas.microsoft.com/office/drawing/2014/main" id="{056A0668-6A4B-6168-2D30-817FA99422EB}"/>
                </a:ext>
              </a:extLst>
            </p:cNvPr>
            <p:cNvPicPr>
              <a:picLocks noChangeAspect="1"/>
            </p:cNvPicPr>
            <p:nvPr/>
          </p:nvPicPr>
          <p:blipFill>
            <a:blip r:embed="rId3"/>
            <a:stretch>
              <a:fillRect/>
            </a:stretch>
          </p:blipFill>
          <p:spPr>
            <a:xfrm>
              <a:off x="490265" y="4143028"/>
              <a:ext cx="2591624" cy="1980707"/>
            </a:xfrm>
            <a:prstGeom prst="rect">
              <a:avLst/>
            </a:prstGeom>
          </p:spPr>
        </p:pic>
        <p:sp>
          <p:nvSpPr>
            <p:cNvPr id="5" name="Rectangle 4">
              <a:extLst>
                <a:ext uri="{FF2B5EF4-FFF2-40B4-BE49-F238E27FC236}">
                  <a16:creationId xmlns:a16="http://schemas.microsoft.com/office/drawing/2014/main" id="{A2286137-1F84-3E7A-C8C0-4012D1B803B9}"/>
                </a:ext>
              </a:extLst>
            </p:cNvPr>
            <p:cNvSpPr/>
            <p:nvPr/>
          </p:nvSpPr>
          <p:spPr>
            <a:xfrm>
              <a:off x="742952" y="4239965"/>
              <a:ext cx="2286000" cy="17049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E4995FE-13F6-D469-02F7-4DA880A3F06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263" b="95568" l="207" r="96687">
                          <a14:foregroundMark x1="1656" y1="77839" x2="15321" y2="50139"/>
                          <a14:foregroundMark x1="15321" y1="50139" x2="68737" y2="7202"/>
                          <a14:foregroundMark x1="68737" y1="7202" x2="83644" y2="2493"/>
                          <a14:foregroundMark x1="83644" y1="2493" x2="94617" y2="4432"/>
                          <a14:foregroundMark x1="94617" y1="4432" x2="98965" y2="17729"/>
                          <a14:foregroundMark x1="98965" y1="17729" x2="76605" y2="55125"/>
                          <a14:foregroundMark x1="76605" y1="55125" x2="15114" y2="93629"/>
                          <a14:foregroundMark x1="15114" y1="93629" x2="3934" y2="96399"/>
                          <a14:foregroundMark x1="3934" y1="96399" x2="1449" y2="81717"/>
                          <a14:foregroundMark x1="1449" y1="81717" x2="2277" y2="77008"/>
                          <a14:foregroundMark x1="11594" y1="69806" x2="25673" y2="79778"/>
                          <a14:foregroundMark x1="25673" y1="79778" x2="25673" y2="68421"/>
                          <a14:foregroundMark x1="29607" y1="65928" x2="39545" y2="63712"/>
                          <a14:foregroundMark x1="48240" y1="45706" x2="36439" y2="57341"/>
                          <a14:foregroundMark x1="36439" y1="57341" x2="40580" y2="48753"/>
                          <a14:foregroundMark x1="42857" y1="41274" x2="28157" y2="61496"/>
                          <a14:foregroundMark x1="28157" y1="61496" x2="40373" y2="56510"/>
                          <a14:foregroundMark x1="40373" y1="56510" x2="39959" y2="45429"/>
                          <a14:foregroundMark x1="62319" y1="30748" x2="41615" y2="42382"/>
                          <a14:foregroundMark x1="41615" y1="42382" x2="49068" y2="53186"/>
                          <a14:foregroundMark x1="49068" y1="53186" x2="50518" y2="27424"/>
                          <a14:foregroundMark x1="67081" y1="24931" x2="55072" y2="43213"/>
                          <a14:foregroundMark x1="55072" y1="43213" x2="67495" y2="47922"/>
                          <a14:foregroundMark x1="67495" y1="47922" x2="68737" y2="27424"/>
                          <a14:foregroundMark x1="73292" y1="22992" x2="55072" y2="37673"/>
                          <a14:foregroundMark x1="55072" y1="37673" x2="52588" y2="62327"/>
                          <a14:foregroundMark x1="52588" y1="62327" x2="66460" y2="45152"/>
                          <a14:foregroundMark x1="67702" y1="34349" x2="46377" y2="48753"/>
                          <a14:foregroundMark x1="46377" y1="48753" x2="42443" y2="62327"/>
                          <a14:foregroundMark x1="42443" y1="62327" x2="51553" y2="52078"/>
                          <a14:foregroundMark x1="55694" y1="29640" x2="42857" y2="36565"/>
                          <a14:foregroundMark x1="42857" y1="36565" x2="37681" y2="64266"/>
                          <a14:foregroundMark x1="37681" y1="64266" x2="88820" y2="20499"/>
                          <a14:foregroundMark x1="88820" y1="20499" x2="82816" y2="6648"/>
                          <a14:foregroundMark x1="82816" y1="6648" x2="79089" y2="7756"/>
                          <a14:foregroundMark x1="86128" y1="9695" x2="93789" y2="25208"/>
                          <a14:foregroundMark x1="93789" y1="25208" x2="94824" y2="7202"/>
                          <a14:foregroundMark x1="94824" y1="7202" x2="92754" y2="9418"/>
                          <a14:foregroundMark x1="16563" y1="75900" x2="26294" y2="83934"/>
                          <a14:foregroundMark x1="26294" y1="83934" x2="25259" y2="69529"/>
                          <a14:foregroundMark x1="25259" y1="69529" x2="23188" y2="70360"/>
                          <a14:foregroundMark x1="14286" y1="75346" x2="20911" y2="72299"/>
                          <a14:foregroundMark x1="9317" y1="79224" x2="20911" y2="86981"/>
                          <a14:foregroundMark x1="20911" y1="86981" x2="16356" y2="71745"/>
                          <a14:foregroundMark x1="16356" y1="71745" x2="14493" y2="71468"/>
                          <a14:foregroundMark x1="4762" y1="84211" x2="15528" y2="91413"/>
                          <a14:foregroundMark x1="15528" y1="91413" x2="14700" y2="85042"/>
                          <a14:foregroundMark x1="3106" y1="92244" x2="7453" y2="94183"/>
                          <a14:foregroundMark x1="7039" y1="93352" x2="3313" y2="90582"/>
                          <a14:foregroundMark x1="5797" y1="91413" x2="3106" y2="90582"/>
                          <a14:foregroundMark x1="2484" y1="95291" x2="4348" y2="95568"/>
                          <a14:foregroundMark x1="7246" y1="94737" x2="7246" y2="93629"/>
                          <a14:foregroundMark x1="96687" y1="5263" x2="96273" y2="6648"/>
                        </a14:backgroundRemoval>
                      </a14:imgEffect>
                    </a14:imgLayer>
                  </a14:imgProps>
                </a:ext>
              </a:extLst>
            </a:blip>
            <a:stretch>
              <a:fillRect/>
            </a:stretch>
          </p:blipFill>
          <p:spPr>
            <a:xfrm rot="1148319">
              <a:off x="862308" y="4351589"/>
              <a:ext cx="2009752" cy="1502113"/>
            </a:xfrm>
            <a:prstGeom prst="rect">
              <a:avLst/>
            </a:prstGeom>
          </p:spPr>
        </p:pic>
        <p:sp>
          <p:nvSpPr>
            <p:cNvPr id="8" name="TextBox 7">
              <a:extLst>
                <a:ext uri="{FF2B5EF4-FFF2-40B4-BE49-F238E27FC236}">
                  <a16:creationId xmlns:a16="http://schemas.microsoft.com/office/drawing/2014/main" id="{E0F5767B-8446-0540-BAF3-609EDF86AE89}"/>
                </a:ext>
              </a:extLst>
            </p:cNvPr>
            <p:cNvSpPr txBox="1"/>
            <p:nvPr/>
          </p:nvSpPr>
          <p:spPr>
            <a:xfrm>
              <a:off x="1414435" y="6175822"/>
              <a:ext cx="822281" cy="322482"/>
            </a:xfrm>
            <a:prstGeom prst="rect">
              <a:avLst/>
            </a:prstGeom>
            <a:noFill/>
          </p:spPr>
          <p:txBody>
            <a:bodyPr wrap="none" rtlCol="0">
              <a:spAutoFit/>
            </a:bodyPr>
            <a:lstStyle/>
            <a:p>
              <a:pPr algn="ctr"/>
              <a:r>
                <a:rPr lang="en-GB" sz="2000" noProof="1">
                  <a:solidFill>
                    <a:schemeClr val="bg1"/>
                  </a:solidFill>
                </a:rPr>
                <a:t>Roteren</a:t>
              </a:r>
              <a:endParaRPr lang="en-GB" sz="2000" b="1" noProof="1">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9" name="Group 8">
            <a:extLst>
              <a:ext uri="{FF2B5EF4-FFF2-40B4-BE49-F238E27FC236}">
                <a16:creationId xmlns:a16="http://schemas.microsoft.com/office/drawing/2014/main" id="{A73A21DE-EF9F-20C2-6441-3B412DDD0D32}"/>
              </a:ext>
            </a:extLst>
          </p:cNvPr>
          <p:cNvGrpSpPr/>
          <p:nvPr/>
        </p:nvGrpSpPr>
        <p:grpSpPr>
          <a:xfrm>
            <a:off x="4452212" y="3366219"/>
            <a:ext cx="3257095" cy="2909585"/>
            <a:chOff x="3504376" y="4143027"/>
            <a:chExt cx="2591624" cy="2345081"/>
          </a:xfrm>
        </p:grpSpPr>
        <p:pic>
          <p:nvPicPr>
            <p:cNvPr id="10" name="Picture 9">
              <a:extLst>
                <a:ext uri="{FF2B5EF4-FFF2-40B4-BE49-F238E27FC236}">
                  <a16:creationId xmlns:a16="http://schemas.microsoft.com/office/drawing/2014/main" id="{DD048EE1-3632-7E27-86A9-328372988662}"/>
                </a:ext>
              </a:extLst>
            </p:cNvPr>
            <p:cNvPicPr>
              <a:picLocks noChangeAspect="1"/>
            </p:cNvPicPr>
            <p:nvPr/>
          </p:nvPicPr>
          <p:blipFill>
            <a:blip r:embed="rId3"/>
            <a:stretch>
              <a:fillRect/>
            </a:stretch>
          </p:blipFill>
          <p:spPr>
            <a:xfrm>
              <a:off x="3504376" y="4143027"/>
              <a:ext cx="2591624" cy="1980707"/>
            </a:xfrm>
            <a:prstGeom prst="rect">
              <a:avLst/>
            </a:prstGeom>
          </p:spPr>
        </p:pic>
        <p:sp>
          <p:nvSpPr>
            <p:cNvPr id="11" name="Rectangle 10">
              <a:extLst>
                <a:ext uri="{FF2B5EF4-FFF2-40B4-BE49-F238E27FC236}">
                  <a16:creationId xmlns:a16="http://schemas.microsoft.com/office/drawing/2014/main" id="{200910F9-4B2C-5782-5D7A-3F51FDEA1381}"/>
                </a:ext>
              </a:extLst>
            </p:cNvPr>
            <p:cNvSpPr/>
            <p:nvPr/>
          </p:nvSpPr>
          <p:spPr>
            <a:xfrm>
              <a:off x="3752852" y="4200371"/>
              <a:ext cx="2286000" cy="17049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62C51B2-8B3F-AFB8-04F6-5D511F9CFF4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263" b="95568" l="207" r="96687">
                          <a14:foregroundMark x1="1656" y1="77839" x2="15321" y2="50139"/>
                          <a14:foregroundMark x1="15321" y1="50139" x2="68737" y2="7202"/>
                          <a14:foregroundMark x1="68737" y1="7202" x2="83644" y2="2493"/>
                          <a14:foregroundMark x1="83644" y1="2493" x2="94617" y2="4432"/>
                          <a14:foregroundMark x1="94617" y1="4432" x2="98965" y2="17729"/>
                          <a14:foregroundMark x1="98965" y1="17729" x2="76605" y2="55125"/>
                          <a14:foregroundMark x1="76605" y1="55125" x2="15114" y2="93629"/>
                          <a14:foregroundMark x1="15114" y1="93629" x2="3934" y2="96399"/>
                          <a14:foregroundMark x1="3934" y1="96399" x2="1449" y2="81717"/>
                          <a14:foregroundMark x1="1449" y1="81717" x2="2277" y2="77008"/>
                          <a14:foregroundMark x1="11594" y1="69806" x2="25673" y2="79778"/>
                          <a14:foregroundMark x1="25673" y1="79778" x2="25673" y2="68421"/>
                          <a14:foregroundMark x1="29607" y1="65928" x2="39545" y2="63712"/>
                          <a14:foregroundMark x1="48240" y1="45706" x2="36439" y2="57341"/>
                          <a14:foregroundMark x1="36439" y1="57341" x2="40580" y2="48753"/>
                          <a14:foregroundMark x1="42857" y1="41274" x2="28157" y2="61496"/>
                          <a14:foregroundMark x1="28157" y1="61496" x2="40373" y2="56510"/>
                          <a14:foregroundMark x1="40373" y1="56510" x2="39959" y2="45429"/>
                          <a14:foregroundMark x1="62319" y1="30748" x2="41615" y2="42382"/>
                          <a14:foregroundMark x1="41615" y1="42382" x2="49068" y2="53186"/>
                          <a14:foregroundMark x1="49068" y1="53186" x2="50518" y2="27424"/>
                          <a14:foregroundMark x1="67081" y1="24931" x2="55072" y2="43213"/>
                          <a14:foregroundMark x1="55072" y1="43213" x2="67495" y2="47922"/>
                          <a14:foregroundMark x1="67495" y1="47922" x2="68737" y2="27424"/>
                          <a14:foregroundMark x1="73292" y1="22992" x2="55072" y2="37673"/>
                          <a14:foregroundMark x1="55072" y1="37673" x2="52588" y2="62327"/>
                          <a14:foregroundMark x1="52588" y1="62327" x2="66460" y2="45152"/>
                          <a14:foregroundMark x1="67702" y1="34349" x2="46377" y2="48753"/>
                          <a14:foregroundMark x1="46377" y1="48753" x2="42443" y2="62327"/>
                          <a14:foregroundMark x1="42443" y1="62327" x2="51553" y2="52078"/>
                          <a14:foregroundMark x1="55694" y1="29640" x2="42857" y2="36565"/>
                          <a14:foregroundMark x1="42857" y1="36565" x2="37681" y2="64266"/>
                          <a14:foregroundMark x1="37681" y1="64266" x2="88820" y2="20499"/>
                          <a14:foregroundMark x1="88820" y1="20499" x2="82816" y2="6648"/>
                          <a14:foregroundMark x1="82816" y1="6648" x2="79089" y2="7756"/>
                          <a14:foregroundMark x1="86128" y1="9695" x2="93789" y2="25208"/>
                          <a14:foregroundMark x1="93789" y1="25208" x2="94824" y2="7202"/>
                          <a14:foregroundMark x1="94824" y1="7202" x2="92754" y2="9418"/>
                          <a14:foregroundMark x1="16563" y1="75900" x2="26294" y2="83934"/>
                          <a14:foregroundMark x1="26294" y1="83934" x2="25259" y2="69529"/>
                          <a14:foregroundMark x1="25259" y1="69529" x2="23188" y2="70360"/>
                          <a14:foregroundMark x1="14286" y1="75346" x2="20911" y2="72299"/>
                          <a14:foregroundMark x1="9317" y1="79224" x2="20911" y2="86981"/>
                          <a14:foregroundMark x1="20911" y1="86981" x2="16356" y2="71745"/>
                          <a14:foregroundMark x1="16356" y1="71745" x2="14493" y2="71468"/>
                          <a14:foregroundMark x1="4762" y1="84211" x2="15528" y2="91413"/>
                          <a14:foregroundMark x1="15528" y1="91413" x2="14700" y2="85042"/>
                          <a14:foregroundMark x1="3106" y1="92244" x2="7453" y2="94183"/>
                          <a14:foregroundMark x1="7039" y1="93352" x2="3313" y2="90582"/>
                          <a14:foregroundMark x1="5797" y1="91413" x2="3106" y2="90582"/>
                          <a14:foregroundMark x1="2484" y1="95291" x2="4348" y2="95568"/>
                          <a14:foregroundMark x1="7246" y1="94737" x2="7246" y2="93629"/>
                          <a14:foregroundMark x1="96687" y1="5263" x2="96273" y2="6648"/>
                        </a14:backgroundRemoval>
                      </a14:imgEffect>
                    </a14:imgLayer>
                  </a14:imgProps>
                </a:ext>
              </a:extLst>
            </a:blip>
            <a:stretch>
              <a:fillRect/>
            </a:stretch>
          </p:blipFill>
          <p:spPr>
            <a:xfrm>
              <a:off x="4376737" y="4742114"/>
              <a:ext cx="1042978" cy="779534"/>
            </a:xfrm>
            <a:prstGeom prst="rect">
              <a:avLst/>
            </a:prstGeom>
          </p:spPr>
        </p:pic>
        <p:sp>
          <p:nvSpPr>
            <p:cNvPr id="13" name="TextBox 12">
              <a:extLst>
                <a:ext uri="{FF2B5EF4-FFF2-40B4-BE49-F238E27FC236}">
                  <a16:creationId xmlns:a16="http://schemas.microsoft.com/office/drawing/2014/main" id="{307776EA-F00B-F0D1-DD9E-D1D4CB3C9296}"/>
                </a:ext>
              </a:extLst>
            </p:cNvPr>
            <p:cNvSpPr txBox="1"/>
            <p:nvPr/>
          </p:nvSpPr>
          <p:spPr>
            <a:xfrm>
              <a:off x="4441199" y="6165625"/>
              <a:ext cx="840801" cy="322483"/>
            </a:xfrm>
            <a:prstGeom prst="rect">
              <a:avLst/>
            </a:prstGeom>
            <a:noFill/>
          </p:spPr>
          <p:txBody>
            <a:bodyPr wrap="none" rtlCol="0">
              <a:spAutoFit/>
            </a:bodyPr>
            <a:lstStyle/>
            <a:p>
              <a:pPr algn="ctr"/>
              <a:r>
                <a:rPr lang="en-GB" sz="2000" noProof="1">
                  <a:solidFill>
                    <a:schemeClr val="bg1"/>
                  </a:solidFill>
                </a:rPr>
                <a:t>Schalen</a:t>
              </a:r>
              <a:endParaRPr lang="en-GB" sz="2000" b="1" noProof="1">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311788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4A63D37-3FFF-BD55-9F87-A83BCA11DBFD}"/>
              </a:ext>
            </a:extLst>
          </p:cNvPr>
          <p:cNvSpPr txBox="1">
            <a:spLocks/>
          </p:cNvSpPr>
          <p:nvPr/>
        </p:nvSpPr>
        <p:spPr>
          <a:xfrm>
            <a:off x="0" y="1197609"/>
            <a:ext cx="3495833" cy="881113"/>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5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dirty="0"/>
              <a:t>D</a:t>
            </a:r>
            <a:r>
              <a:rPr lang="en-US" sz="4800" dirty="0"/>
              <a:t>ay Three</a:t>
            </a:r>
          </a:p>
        </p:txBody>
      </p:sp>
      <p:sp>
        <p:nvSpPr>
          <p:cNvPr id="13" name="Title 1">
            <a:extLst>
              <a:ext uri="{FF2B5EF4-FFF2-40B4-BE49-F238E27FC236}">
                <a16:creationId xmlns:a16="http://schemas.microsoft.com/office/drawing/2014/main" id="{91F8B173-7FD9-323B-F797-24B3B88AC85D}"/>
              </a:ext>
            </a:extLst>
          </p:cNvPr>
          <p:cNvSpPr txBox="1">
            <a:spLocks/>
          </p:cNvSpPr>
          <p:nvPr/>
        </p:nvSpPr>
        <p:spPr>
          <a:xfrm>
            <a:off x="1768474" y="3676650"/>
            <a:ext cx="8655051" cy="633463"/>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5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dirty="0"/>
              <a:t>Hoe </a:t>
            </a:r>
            <a:r>
              <a:rPr lang="en-GB" sz="4800" dirty="0" err="1"/>
              <a:t>gaat</a:t>
            </a:r>
            <a:r>
              <a:rPr lang="en-GB" sz="4800" dirty="0"/>
              <a:t> het met </a:t>
            </a:r>
            <a:r>
              <a:rPr lang="en-GB" sz="4800" dirty="0" err="1"/>
              <a:t>jullie</a:t>
            </a:r>
            <a:r>
              <a:rPr lang="en-GB" sz="4800" dirty="0"/>
              <a:t>?</a:t>
            </a:r>
            <a:endParaRPr lang="en-US" sz="4800" dirty="0"/>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DBA853-6783-D0EC-86C0-D4FA726F9FBB}"/>
              </a:ext>
            </a:extLst>
          </p:cNvPr>
          <p:cNvPicPr>
            <a:picLocks noChangeAspect="1"/>
          </p:cNvPicPr>
          <p:nvPr/>
        </p:nvPicPr>
        <p:blipFill>
          <a:blip r:embed="rId2"/>
          <a:stretch>
            <a:fillRect/>
          </a:stretch>
        </p:blipFill>
        <p:spPr>
          <a:xfrm>
            <a:off x="2570240" y="829340"/>
            <a:ext cx="6602113" cy="4891566"/>
          </a:xfrm>
          <a:prstGeom prst="rect">
            <a:avLst/>
          </a:prstGeom>
        </p:spPr>
      </p:pic>
      <p:cxnSp>
        <p:nvCxnSpPr>
          <p:cNvPr id="7" name="Straight Connector 6">
            <a:extLst>
              <a:ext uri="{FF2B5EF4-FFF2-40B4-BE49-F238E27FC236}">
                <a16:creationId xmlns:a16="http://schemas.microsoft.com/office/drawing/2014/main" id="{1C9503D8-5AEA-615B-37A4-C468C3D7AA8B}"/>
              </a:ext>
            </a:extLst>
          </p:cNvPr>
          <p:cNvCxnSpPr>
            <a:cxnSpLocks/>
          </p:cNvCxnSpPr>
          <p:nvPr/>
        </p:nvCxnSpPr>
        <p:spPr>
          <a:xfrm flipH="1">
            <a:off x="5964527" y="964252"/>
            <a:ext cx="262946" cy="4373292"/>
          </a:xfrm>
          <a:prstGeom prst="line">
            <a:avLst/>
          </a:prstGeom>
          <a:ln w="19050">
            <a:solidFill>
              <a:srgbClr val="00B05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39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915B8-E67C-0FE6-F8B2-DA6BDB8FDC80}"/>
              </a:ext>
            </a:extLst>
          </p:cNvPr>
          <p:cNvPicPr>
            <a:picLocks noChangeAspect="1"/>
          </p:cNvPicPr>
          <p:nvPr/>
        </p:nvPicPr>
        <p:blipFill>
          <a:blip r:embed="rId2"/>
          <a:stretch>
            <a:fillRect/>
          </a:stretch>
        </p:blipFill>
        <p:spPr>
          <a:xfrm>
            <a:off x="3303181" y="840897"/>
            <a:ext cx="5680973" cy="5477839"/>
          </a:xfrm>
          <a:prstGeom prst="rect">
            <a:avLst/>
          </a:prstGeom>
        </p:spPr>
      </p:pic>
      <p:cxnSp>
        <p:nvCxnSpPr>
          <p:cNvPr id="9" name="Straight Connector 8">
            <a:extLst>
              <a:ext uri="{FF2B5EF4-FFF2-40B4-BE49-F238E27FC236}">
                <a16:creationId xmlns:a16="http://schemas.microsoft.com/office/drawing/2014/main" id="{43A666A5-7906-3E4B-FAAB-B1F7B617B7F5}"/>
              </a:ext>
            </a:extLst>
          </p:cNvPr>
          <p:cNvCxnSpPr>
            <a:cxnSpLocks/>
          </p:cNvCxnSpPr>
          <p:nvPr/>
        </p:nvCxnSpPr>
        <p:spPr>
          <a:xfrm flipV="1">
            <a:off x="3910766" y="904701"/>
            <a:ext cx="5073388" cy="4929029"/>
          </a:xfrm>
          <a:prstGeom prst="line">
            <a:avLst/>
          </a:prstGeom>
          <a:ln w="19050">
            <a:solidFill>
              <a:srgbClr val="00B05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C3BDF68-4D8C-2A21-A465-F5D8B0A96014}"/>
              </a:ext>
            </a:extLst>
          </p:cNvPr>
          <p:cNvCxnSpPr>
            <a:cxnSpLocks/>
          </p:cNvCxnSpPr>
          <p:nvPr/>
        </p:nvCxnSpPr>
        <p:spPr>
          <a:xfrm>
            <a:off x="5030879" y="904701"/>
            <a:ext cx="2546591" cy="4985736"/>
          </a:xfrm>
          <a:prstGeom prst="line">
            <a:avLst/>
          </a:prstGeom>
          <a:ln w="19050">
            <a:solidFill>
              <a:srgbClr val="00B05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950C82A-03A1-39FD-A584-CA0B573FC001}"/>
              </a:ext>
            </a:extLst>
          </p:cNvPr>
          <p:cNvCxnSpPr>
            <a:cxnSpLocks/>
          </p:cNvCxnSpPr>
          <p:nvPr/>
        </p:nvCxnSpPr>
        <p:spPr>
          <a:xfrm>
            <a:off x="3218121" y="1809761"/>
            <a:ext cx="5944613" cy="182062"/>
          </a:xfrm>
          <a:prstGeom prst="line">
            <a:avLst/>
          </a:prstGeom>
          <a:ln w="19050">
            <a:solidFill>
              <a:srgbClr val="00B05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255D291-F6DF-F960-F9EE-9F6AF40F68B1}"/>
              </a:ext>
            </a:extLst>
          </p:cNvPr>
          <p:cNvCxnSpPr>
            <a:cxnSpLocks/>
          </p:cNvCxnSpPr>
          <p:nvPr/>
        </p:nvCxnSpPr>
        <p:spPr>
          <a:xfrm>
            <a:off x="3487479" y="1438940"/>
            <a:ext cx="6429154" cy="4451497"/>
          </a:xfrm>
          <a:prstGeom prst="line">
            <a:avLst/>
          </a:prstGeom>
          <a:ln w="19050">
            <a:solidFill>
              <a:srgbClr val="00B050"/>
            </a:solidFill>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80BF44A0-F38E-051B-5F04-CB8FFAD772C2}"/>
              </a:ext>
            </a:extLst>
          </p:cNvPr>
          <p:cNvSpPr/>
          <p:nvPr/>
        </p:nvSpPr>
        <p:spPr>
          <a:xfrm>
            <a:off x="5082364" y="2097241"/>
            <a:ext cx="2608520" cy="2595261"/>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11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De </a:t>
            </a:r>
            <a:r>
              <a:rPr lang="en-GB" dirty="0" err="1">
                <a:solidFill>
                  <a:srgbClr val="386647"/>
                </a:solidFill>
              </a:rPr>
              <a:t>activatiefuncties</a:t>
            </a:r>
            <a:r>
              <a:rPr lang="en-GB" dirty="0"/>
              <a:t> van </a:t>
            </a:r>
            <a:r>
              <a:rPr lang="en-GB" dirty="0" err="1"/>
              <a:t>een</a:t>
            </a:r>
            <a:r>
              <a:rPr lang="en-GB" dirty="0"/>
              <a:t> </a:t>
            </a:r>
            <a:r>
              <a:rPr lang="en-GB" dirty="0" err="1"/>
              <a:t>netwerk</a:t>
            </a:r>
            <a:endParaRPr lang="en-US" dirty="0"/>
          </a:p>
        </p:txBody>
      </p:sp>
      <p:sp>
        <p:nvSpPr>
          <p:cNvPr id="109" name="TextBox 108">
            <a:extLst>
              <a:ext uri="{FF2B5EF4-FFF2-40B4-BE49-F238E27FC236}">
                <a16:creationId xmlns:a16="http://schemas.microsoft.com/office/drawing/2014/main" id="{7769889D-A866-A26E-8F00-F25B28EF4078}"/>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sp>
        <p:nvSpPr>
          <p:cNvPr id="7" name="TextBox 6">
            <a:extLst>
              <a:ext uri="{FF2B5EF4-FFF2-40B4-BE49-F238E27FC236}">
                <a16:creationId xmlns:a16="http://schemas.microsoft.com/office/drawing/2014/main" id="{C39B9FE9-7C25-40DF-7A76-CC2D8448C358}"/>
              </a:ext>
            </a:extLst>
          </p:cNvPr>
          <p:cNvSpPr txBox="1"/>
          <p:nvPr/>
        </p:nvSpPr>
        <p:spPr>
          <a:xfrm>
            <a:off x="1113770" y="2686750"/>
            <a:ext cx="9964459" cy="2246769"/>
          </a:xfrm>
          <a:prstGeom prst="rect">
            <a:avLst/>
          </a:prstGeom>
          <a:noFill/>
        </p:spPr>
        <p:txBody>
          <a:bodyPr wrap="none" rtlCol="0">
            <a:spAutoFit/>
          </a:bodyPr>
          <a:lstStyle/>
          <a:p>
            <a:pPr algn="ctr"/>
            <a:r>
              <a:rPr lang="en-GB" sz="2800" noProof="1">
                <a:solidFill>
                  <a:schemeClr val="bg1"/>
                </a:solidFill>
              </a:rPr>
              <a:t>Functies die </a:t>
            </a:r>
            <a:r>
              <a:rPr lang="en-GB" sz="2800" b="1" noProof="1">
                <a:solidFill>
                  <a:srgbClr val="386647"/>
                </a:solidFill>
              </a:rPr>
              <a:t>non-lineariteit</a:t>
            </a:r>
            <a:r>
              <a:rPr lang="en-GB" sz="2800" noProof="1">
                <a:solidFill>
                  <a:schemeClr val="bg1"/>
                </a:solidFill>
              </a:rPr>
              <a:t> toevoegen aan het netwerk. </a:t>
            </a:r>
          </a:p>
          <a:p>
            <a:pPr algn="ctr"/>
            <a:endParaRPr lang="en-GB" sz="2800" noProof="1">
              <a:solidFill>
                <a:schemeClr val="bg1"/>
              </a:solidFill>
            </a:endParaRPr>
          </a:p>
          <a:p>
            <a:pPr algn="ctr"/>
            <a:r>
              <a:rPr lang="en-GB" sz="2800" noProof="1">
                <a:solidFill>
                  <a:schemeClr val="bg1"/>
                </a:solidFill>
              </a:rPr>
              <a:t>Hierbij wordt de </a:t>
            </a:r>
            <a:r>
              <a:rPr lang="en-GB" sz="2800" b="1" noProof="1">
                <a:solidFill>
                  <a:srgbClr val="386647"/>
                </a:solidFill>
              </a:rPr>
              <a:t>functieruimte</a:t>
            </a:r>
            <a:r>
              <a:rPr lang="en-GB" sz="2800" noProof="1">
                <a:solidFill>
                  <a:schemeClr val="bg1"/>
                </a:solidFill>
              </a:rPr>
              <a:t> waarin het netwerk zoekt vergroot.</a:t>
            </a:r>
          </a:p>
          <a:p>
            <a:pPr algn="ctr"/>
            <a:endParaRPr lang="en-GB" sz="2800" noProof="1">
              <a:solidFill>
                <a:schemeClr val="bg1"/>
              </a:solidFill>
            </a:endParaRPr>
          </a:p>
          <a:p>
            <a:pPr algn="ctr"/>
            <a:r>
              <a:rPr lang="en-GB" sz="2800" noProof="1">
                <a:solidFill>
                  <a:schemeClr val="bg1"/>
                </a:solidFill>
              </a:rPr>
              <a:t>Hierdoor kan het netwerk </a:t>
            </a:r>
            <a:r>
              <a:rPr lang="en-GB" sz="2800" b="1" noProof="1">
                <a:solidFill>
                  <a:srgbClr val="386647"/>
                </a:solidFill>
              </a:rPr>
              <a:t>complexere relaties </a:t>
            </a:r>
            <a:r>
              <a:rPr lang="en-GB" sz="2800" noProof="1">
                <a:solidFill>
                  <a:schemeClr val="bg1"/>
                </a:solidFill>
              </a:rPr>
              <a:t>vinden</a:t>
            </a:r>
          </a:p>
        </p:txBody>
      </p:sp>
      <p:sp>
        <p:nvSpPr>
          <p:cNvPr id="9" name="Arrow: Right 8">
            <a:extLst>
              <a:ext uri="{FF2B5EF4-FFF2-40B4-BE49-F238E27FC236}">
                <a16:creationId xmlns:a16="http://schemas.microsoft.com/office/drawing/2014/main" id="{1B746F28-6D2B-851E-B76B-1244B2274DD0}"/>
              </a:ext>
            </a:extLst>
          </p:cNvPr>
          <p:cNvSpPr/>
          <p:nvPr/>
        </p:nvSpPr>
        <p:spPr>
          <a:xfrm rot="5400000">
            <a:off x="5858047" y="3166795"/>
            <a:ext cx="445426" cy="524410"/>
          </a:xfrm>
          <a:prstGeom prst="rightArrow">
            <a:avLst/>
          </a:prstGeom>
          <a:solidFill>
            <a:srgbClr val="3866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CBB28F5B-F6B4-73E1-771B-4F3A31281695}"/>
              </a:ext>
            </a:extLst>
          </p:cNvPr>
          <p:cNvSpPr/>
          <p:nvPr/>
        </p:nvSpPr>
        <p:spPr>
          <a:xfrm rot="5400000">
            <a:off x="5855076" y="4030411"/>
            <a:ext cx="445426" cy="524410"/>
          </a:xfrm>
          <a:prstGeom prst="rightArrow">
            <a:avLst/>
          </a:prstGeom>
          <a:solidFill>
            <a:srgbClr val="3866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001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De </a:t>
            </a:r>
            <a:r>
              <a:rPr lang="en-GB" dirty="0" err="1">
                <a:solidFill>
                  <a:srgbClr val="386647"/>
                </a:solidFill>
              </a:rPr>
              <a:t>activatiefuncties</a:t>
            </a:r>
            <a:r>
              <a:rPr lang="en-GB" dirty="0"/>
              <a:t> van </a:t>
            </a:r>
            <a:r>
              <a:rPr lang="en-GB" dirty="0" err="1"/>
              <a:t>een</a:t>
            </a:r>
            <a:r>
              <a:rPr lang="en-GB" dirty="0"/>
              <a:t> </a:t>
            </a:r>
            <a:r>
              <a:rPr lang="en-GB" dirty="0" err="1"/>
              <a:t>netwerk</a:t>
            </a:r>
            <a:endParaRPr lang="en-US" dirty="0"/>
          </a:p>
        </p:txBody>
      </p:sp>
      <p:sp>
        <p:nvSpPr>
          <p:cNvPr id="109" name="TextBox 108">
            <a:extLst>
              <a:ext uri="{FF2B5EF4-FFF2-40B4-BE49-F238E27FC236}">
                <a16:creationId xmlns:a16="http://schemas.microsoft.com/office/drawing/2014/main" id="{7769889D-A866-A26E-8F00-F25B28EF4078}"/>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grpSp>
        <p:nvGrpSpPr>
          <p:cNvPr id="4" name="Group 3">
            <a:extLst>
              <a:ext uri="{FF2B5EF4-FFF2-40B4-BE49-F238E27FC236}">
                <a16:creationId xmlns:a16="http://schemas.microsoft.com/office/drawing/2014/main" id="{D0DC2249-B49D-3B9C-A555-AF825C8271BE}"/>
              </a:ext>
            </a:extLst>
          </p:cNvPr>
          <p:cNvGrpSpPr/>
          <p:nvPr/>
        </p:nvGrpSpPr>
        <p:grpSpPr>
          <a:xfrm>
            <a:off x="738226" y="2706746"/>
            <a:ext cx="3424187" cy="3128569"/>
            <a:chOff x="7572676" y="2776731"/>
            <a:chExt cx="2029119" cy="1655023"/>
          </a:xfrm>
        </p:grpSpPr>
        <p:pic>
          <p:nvPicPr>
            <p:cNvPr id="5" name="Picture 4" descr="A graph with a blue line&#10;&#10;Description automatically generated">
              <a:extLst>
                <a:ext uri="{FF2B5EF4-FFF2-40B4-BE49-F238E27FC236}">
                  <a16:creationId xmlns:a16="http://schemas.microsoft.com/office/drawing/2014/main" id="{E6DBDEED-4EBD-0893-33C9-43FDD01AD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676" y="2776731"/>
              <a:ext cx="2029119" cy="1353803"/>
            </a:xfrm>
            <a:prstGeom prst="rect">
              <a:avLst/>
            </a:prstGeom>
          </p:spPr>
        </p:pic>
        <p:sp>
          <p:nvSpPr>
            <p:cNvPr id="6" name="TextBox 5">
              <a:extLst>
                <a:ext uri="{FF2B5EF4-FFF2-40B4-BE49-F238E27FC236}">
                  <a16:creationId xmlns:a16="http://schemas.microsoft.com/office/drawing/2014/main" id="{22F2945C-B73A-0DF7-0B9A-43A946C1BD68}"/>
                </a:ext>
              </a:extLst>
            </p:cNvPr>
            <p:cNvSpPr txBox="1"/>
            <p:nvPr/>
          </p:nvSpPr>
          <p:spPr>
            <a:xfrm>
              <a:off x="8048070" y="4062422"/>
              <a:ext cx="1078329" cy="369332"/>
            </a:xfrm>
            <a:prstGeom prst="rect">
              <a:avLst/>
            </a:prstGeom>
            <a:noFill/>
          </p:spPr>
          <p:txBody>
            <a:bodyPr wrap="square">
              <a:spAutoFit/>
            </a:bodyPr>
            <a:lstStyle/>
            <a:p>
              <a:pPr algn="ctr"/>
              <a:r>
                <a:rPr lang="en-GB" noProof="1">
                  <a:solidFill>
                    <a:schemeClr val="bg1"/>
                  </a:solidFill>
                </a:rPr>
                <a:t>Sigmoid</a:t>
              </a:r>
              <a:endParaRPr lang="en-US" dirty="0"/>
            </a:p>
          </p:txBody>
        </p:sp>
      </p:grpSp>
      <p:grpSp>
        <p:nvGrpSpPr>
          <p:cNvPr id="8" name="Group 7">
            <a:extLst>
              <a:ext uri="{FF2B5EF4-FFF2-40B4-BE49-F238E27FC236}">
                <a16:creationId xmlns:a16="http://schemas.microsoft.com/office/drawing/2014/main" id="{4985C751-2274-AEE2-E5A0-4C87E0468B67}"/>
              </a:ext>
            </a:extLst>
          </p:cNvPr>
          <p:cNvGrpSpPr/>
          <p:nvPr/>
        </p:nvGrpSpPr>
        <p:grpSpPr>
          <a:xfrm>
            <a:off x="4964652" y="2706746"/>
            <a:ext cx="3138241" cy="3128569"/>
            <a:chOff x="9601795" y="2776731"/>
            <a:chExt cx="2030705" cy="1655023"/>
          </a:xfrm>
        </p:grpSpPr>
        <p:pic>
          <p:nvPicPr>
            <p:cNvPr id="12" name="Picture 11" descr="A graph with a line&#10;&#10;Description automatically generated">
              <a:extLst>
                <a:ext uri="{FF2B5EF4-FFF2-40B4-BE49-F238E27FC236}">
                  <a16:creationId xmlns:a16="http://schemas.microsoft.com/office/drawing/2014/main" id="{554FA89C-9A42-D581-1130-38933D2B5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795" y="2776731"/>
              <a:ext cx="2030705" cy="1353803"/>
            </a:xfrm>
            <a:prstGeom prst="rect">
              <a:avLst/>
            </a:prstGeom>
          </p:spPr>
        </p:pic>
        <p:sp>
          <p:nvSpPr>
            <p:cNvPr id="13" name="TextBox 12">
              <a:extLst>
                <a:ext uri="{FF2B5EF4-FFF2-40B4-BE49-F238E27FC236}">
                  <a16:creationId xmlns:a16="http://schemas.microsoft.com/office/drawing/2014/main" id="{6A53D05E-8F59-EC97-E2CA-B269B76F4D99}"/>
                </a:ext>
              </a:extLst>
            </p:cNvPr>
            <p:cNvSpPr txBox="1"/>
            <p:nvPr/>
          </p:nvSpPr>
          <p:spPr>
            <a:xfrm>
              <a:off x="10173965" y="4062422"/>
              <a:ext cx="1078329" cy="369332"/>
            </a:xfrm>
            <a:prstGeom prst="rect">
              <a:avLst/>
            </a:prstGeom>
            <a:noFill/>
          </p:spPr>
          <p:txBody>
            <a:bodyPr wrap="square">
              <a:spAutoFit/>
            </a:bodyPr>
            <a:lstStyle/>
            <a:p>
              <a:pPr algn="ctr"/>
              <a:r>
                <a:rPr lang="en-GB" noProof="1">
                  <a:solidFill>
                    <a:schemeClr val="bg1"/>
                  </a:solidFill>
                </a:rPr>
                <a:t>Tanh</a:t>
              </a:r>
              <a:endParaRPr lang="en-US" dirty="0"/>
            </a:p>
          </p:txBody>
        </p:sp>
      </p:grpSp>
      <p:grpSp>
        <p:nvGrpSpPr>
          <p:cNvPr id="14" name="Group 13">
            <a:extLst>
              <a:ext uri="{FF2B5EF4-FFF2-40B4-BE49-F238E27FC236}">
                <a16:creationId xmlns:a16="http://schemas.microsoft.com/office/drawing/2014/main" id="{C634BEDC-85AC-B419-6C3F-E0A43488F0B2}"/>
              </a:ext>
            </a:extLst>
          </p:cNvPr>
          <p:cNvGrpSpPr/>
          <p:nvPr/>
        </p:nvGrpSpPr>
        <p:grpSpPr>
          <a:xfrm>
            <a:off x="8526283" y="2965424"/>
            <a:ext cx="2927491" cy="2869891"/>
            <a:chOff x="8682425" y="4645953"/>
            <a:chExt cx="1862253" cy="1750344"/>
          </a:xfrm>
        </p:grpSpPr>
        <p:pic>
          <p:nvPicPr>
            <p:cNvPr id="16" name="Picture 15" descr="A graph of a function&#10;&#10;Description automatically generated">
              <a:extLst>
                <a:ext uri="{FF2B5EF4-FFF2-40B4-BE49-F238E27FC236}">
                  <a16:creationId xmlns:a16="http://schemas.microsoft.com/office/drawing/2014/main" id="{8C293590-D446-93F9-1049-580C78DBCB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2425" y="4645953"/>
              <a:ext cx="1862253" cy="1382371"/>
            </a:xfrm>
            <a:prstGeom prst="rect">
              <a:avLst/>
            </a:prstGeom>
          </p:spPr>
        </p:pic>
        <p:sp>
          <p:nvSpPr>
            <p:cNvPr id="18" name="TextBox 17">
              <a:extLst>
                <a:ext uri="{FF2B5EF4-FFF2-40B4-BE49-F238E27FC236}">
                  <a16:creationId xmlns:a16="http://schemas.microsoft.com/office/drawing/2014/main" id="{E689D51F-F169-7A5D-5C7E-554F59F56F89}"/>
                </a:ext>
              </a:extLst>
            </p:cNvPr>
            <p:cNvSpPr txBox="1"/>
            <p:nvPr/>
          </p:nvSpPr>
          <p:spPr>
            <a:xfrm>
              <a:off x="9002473" y="6026965"/>
              <a:ext cx="1078329" cy="369332"/>
            </a:xfrm>
            <a:prstGeom prst="rect">
              <a:avLst/>
            </a:prstGeom>
            <a:noFill/>
          </p:spPr>
          <p:txBody>
            <a:bodyPr wrap="square">
              <a:spAutoFit/>
            </a:bodyPr>
            <a:lstStyle/>
            <a:p>
              <a:pPr algn="ctr"/>
              <a:r>
                <a:rPr lang="en-GB" noProof="1">
                  <a:solidFill>
                    <a:schemeClr val="bg1"/>
                  </a:solidFill>
                </a:rPr>
                <a:t>ReLU</a:t>
              </a:r>
              <a:endParaRPr lang="en-US" dirty="0"/>
            </a:p>
          </p:txBody>
        </p:sp>
      </p:grpSp>
    </p:spTree>
    <p:extLst>
      <p:ext uri="{BB962C8B-B14F-4D97-AF65-F5344CB8AC3E}">
        <p14:creationId xmlns:p14="http://schemas.microsoft.com/office/powerpoint/2010/main" val="2238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72CCD8C-AC5F-8E37-5B12-072A90D64A6D}"/>
              </a:ext>
            </a:extLst>
          </p:cNvPr>
          <p:cNvSpPr/>
          <p:nvPr/>
        </p:nvSpPr>
        <p:spPr>
          <a:xfrm>
            <a:off x="10166018" y="2870776"/>
            <a:ext cx="877671" cy="24351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De </a:t>
            </a:r>
            <a:r>
              <a:rPr lang="en-GB" dirty="0" err="1">
                <a:solidFill>
                  <a:srgbClr val="386647"/>
                </a:solidFill>
              </a:rPr>
              <a:t>neuronen</a:t>
            </a:r>
            <a:r>
              <a:rPr lang="en-GB" dirty="0"/>
              <a:t> van </a:t>
            </a:r>
            <a:r>
              <a:rPr lang="en-GB" dirty="0" err="1"/>
              <a:t>een</a:t>
            </a:r>
            <a:r>
              <a:rPr lang="en-GB" dirty="0"/>
              <a:t> </a:t>
            </a:r>
            <a:r>
              <a:rPr lang="en-GB" dirty="0" err="1"/>
              <a:t>netwerk</a:t>
            </a:r>
            <a:endParaRPr lang="en-US" dirty="0"/>
          </a:p>
        </p:txBody>
      </p:sp>
      <p:sp>
        <p:nvSpPr>
          <p:cNvPr id="8" name="TextBox 7">
            <a:extLst>
              <a:ext uri="{FF2B5EF4-FFF2-40B4-BE49-F238E27FC236}">
                <a16:creationId xmlns:a16="http://schemas.microsoft.com/office/drawing/2014/main" id="{C1591750-7054-C3A8-3D6E-9EB86E045797}"/>
              </a:ext>
            </a:extLst>
          </p:cNvPr>
          <p:cNvSpPr txBox="1"/>
          <p:nvPr/>
        </p:nvSpPr>
        <p:spPr>
          <a:xfrm>
            <a:off x="8055328" y="3169858"/>
            <a:ext cx="527709" cy="1569660"/>
          </a:xfrm>
          <a:prstGeom prst="rect">
            <a:avLst/>
          </a:prstGeom>
          <a:noFill/>
        </p:spPr>
        <p:txBody>
          <a:bodyPr wrap="none" rtlCol="0">
            <a:spAutoFit/>
          </a:bodyPr>
          <a:lstStyle/>
          <a:p>
            <a:pPr algn="ctr"/>
            <a:r>
              <a:rPr lang="en-GB" sz="3200" dirty="0">
                <a:solidFill>
                  <a:srgbClr val="C00000"/>
                </a:solidFill>
              </a:rPr>
              <a:t>.8</a:t>
            </a:r>
          </a:p>
          <a:p>
            <a:pPr algn="ctr"/>
            <a:r>
              <a:rPr lang="en-GB" sz="3200" dirty="0">
                <a:solidFill>
                  <a:schemeClr val="bg1"/>
                </a:solidFill>
              </a:rPr>
              <a:t>0</a:t>
            </a:r>
          </a:p>
          <a:p>
            <a:pPr algn="ctr"/>
            <a:r>
              <a:rPr lang="en-GB" sz="3200" dirty="0">
                <a:solidFill>
                  <a:srgbClr val="C00000"/>
                </a:solidFill>
              </a:rPr>
              <a:t>.2</a:t>
            </a:r>
          </a:p>
        </p:txBody>
      </p:sp>
      <p:sp>
        <p:nvSpPr>
          <p:cNvPr id="10" name="Left Brace 9">
            <a:extLst>
              <a:ext uri="{FF2B5EF4-FFF2-40B4-BE49-F238E27FC236}">
                <a16:creationId xmlns:a16="http://schemas.microsoft.com/office/drawing/2014/main" id="{A5ECE221-2985-C04A-AF2C-AA75F9CEB01A}"/>
              </a:ext>
            </a:extLst>
          </p:cNvPr>
          <p:cNvSpPr/>
          <p:nvPr/>
        </p:nvSpPr>
        <p:spPr>
          <a:xfrm rot="5400000">
            <a:off x="8138140" y="2650143"/>
            <a:ext cx="362086" cy="7589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7F950196-7D47-085C-AC34-1EA333FE8CEA}"/>
              </a:ext>
            </a:extLst>
          </p:cNvPr>
          <p:cNvSpPr txBox="1"/>
          <p:nvPr/>
        </p:nvSpPr>
        <p:spPr>
          <a:xfrm>
            <a:off x="10208917" y="2446704"/>
            <a:ext cx="848309" cy="369332"/>
          </a:xfrm>
          <a:prstGeom prst="rect">
            <a:avLst/>
          </a:prstGeom>
          <a:noFill/>
        </p:spPr>
        <p:txBody>
          <a:bodyPr wrap="none" rtlCol="0">
            <a:spAutoFit/>
          </a:bodyPr>
          <a:lstStyle/>
          <a:p>
            <a:pPr algn="ctr"/>
            <a:r>
              <a:rPr lang="en-GB" dirty="0" err="1">
                <a:solidFill>
                  <a:schemeClr val="bg1"/>
                </a:solidFill>
              </a:rPr>
              <a:t>Laag</a:t>
            </a:r>
            <a:r>
              <a:rPr lang="en-GB" dirty="0">
                <a:solidFill>
                  <a:schemeClr val="bg1"/>
                </a:solidFill>
              </a:rPr>
              <a:t> 1</a:t>
            </a:r>
            <a:endParaRPr lang="en-US" dirty="0">
              <a:solidFill>
                <a:schemeClr val="bg1"/>
              </a:solidFill>
            </a:endParaRPr>
          </a:p>
        </p:txBody>
      </p:sp>
      <p:sp>
        <p:nvSpPr>
          <p:cNvPr id="4" name="Left Brace 3">
            <a:extLst>
              <a:ext uri="{FF2B5EF4-FFF2-40B4-BE49-F238E27FC236}">
                <a16:creationId xmlns:a16="http://schemas.microsoft.com/office/drawing/2014/main" id="{50B7B265-8CC1-6606-9594-E8E6801BCDD0}"/>
              </a:ext>
            </a:extLst>
          </p:cNvPr>
          <p:cNvSpPr/>
          <p:nvPr/>
        </p:nvSpPr>
        <p:spPr>
          <a:xfrm rot="16200000">
            <a:off x="8173568" y="4516740"/>
            <a:ext cx="362086" cy="7589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ectangle 54">
            <a:extLst>
              <a:ext uri="{FF2B5EF4-FFF2-40B4-BE49-F238E27FC236}">
                <a16:creationId xmlns:a16="http://schemas.microsoft.com/office/drawing/2014/main" id="{49CFA84E-EDB6-0DCE-D591-B516F52A96C7}"/>
              </a:ext>
            </a:extLst>
          </p:cNvPr>
          <p:cNvSpPr/>
          <p:nvPr/>
        </p:nvSpPr>
        <p:spPr>
          <a:xfrm>
            <a:off x="8849684" y="2848564"/>
            <a:ext cx="1251035" cy="2435150"/>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B161698B-BA85-243D-1176-9F55349E4DC0}"/>
              </a:ext>
            </a:extLst>
          </p:cNvPr>
          <p:cNvCxnSpPr/>
          <p:nvPr/>
        </p:nvCxnSpPr>
        <p:spPr>
          <a:xfrm>
            <a:off x="6623384" y="1943453"/>
            <a:ext cx="0" cy="4301289"/>
          </a:xfrm>
          <a:prstGeom prst="line">
            <a:avLst/>
          </a:prstGeom>
          <a:ln w="76200">
            <a:solidFill>
              <a:srgbClr val="5D7D40"/>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7769889D-A866-A26E-8F00-F25B28EF4078}"/>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cxnSp>
        <p:nvCxnSpPr>
          <p:cNvPr id="149" name="Straight Arrow Connector 148">
            <a:extLst>
              <a:ext uri="{FF2B5EF4-FFF2-40B4-BE49-F238E27FC236}">
                <a16:creationId xmlns:a16="http://schemas.microsoft.com/office/drawing/2014/main" id="{D9429317-84BA-9B64-18B3-12C3DAF6BFC2}"/>
              </a:ext>
            </a:extLst>
          </p:cNvPr>
          <p:cNvCxnSpPr>
            <a:cxnSpLocks/>
          </p:cNvCxnSpPr>
          <p:nvPr/>
        </p:nvCxnSpPr>
        <p:spPr>
          <a:xfrm>
            <a:off x="8543619" y="3497282"/>
            <a:ext cx="1675353" cy="8542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99A4471-5885-F3E8-7751-7633DDFE2D02}"/>
              </a:ext>
            </a:extLst>
          </p:cNvPr>
          <p:cNvCxnSpPr>
            <a:cxnSpLocks/>
          </p:cNvCxnSpPr>
          <p:nvPr/>
        </p:nvCxnSpPr>
        <p:spPr>
          <a:xfrm flipV="1">
            <a:off x="8425366" y="3429000"/>
            <a:ext cx="1833024" cy="52172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B949F643-A42F-DF29-8DDD-BCDA6299AD58}"/>
              </a:ext>
            </a:extLst>
          </p:cNvPr>
          <p:cNvCxnSpPr>
            <a:cxnSpLocks/>
          </p:cNvCxnSpPr>
          <p:nvPr/>
        </p:nvCxnSpPr>
        <p:spPr>
          <a:xfrm>
            <a:off x="8425366" y="3950722"/>
            <a:ext cx="1833024" cy="360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DF3C95E5-1715-F095-FDE1-9BC523E798C9}"/>
              </a:ext>
            </a:extLst>
          </p:cNvPr>
          <p:cNvCxnSpPr>
            <a:cxnSpLocks/>
          </p:cNvCxnSpPr>
          <p:nvPr/>
        </p:nvCxnSpPr>
        <p:spPr>
          <a:xfrm flipV="1">
            <a:off x="8543619" y="3470779"/>
            <a:ext cx="1660121" cy="97746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FD14DC-B3F5-932A-5800-4F315DF9942B}"/>
              </a:ext>
            </a:extLst>
          </p:cNvPr>
          <p:cNvCxnSpPr>
            <a:cxnSpLocks/>
          </p:cNvCxnSpPr>
          <p:nvPr/>
        </p:nvCxnSpPr>
        <p:spPr>
          <a:xfrm flipV="1">
            <a:off x="8543619" y="4351524"/>
            <a:ext cx="1714771" cy="1035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6264DAF-CFDE-95AF-8EBE-00BE37C40ABD}"/>
              </a:ext>
            </a:extLst>
          </p:cNvPr>
          <p:cNvCxnSpPr>
            <a:cxnSpLocks/>
          </p:cNvCxnSpPr>
          <p:nvPr/>
        </p:nvCxnSpPr>
        <p:spPr>
          <a:xfrm flipV="1">
            <a:off x="8543619" y="3449156"/>
            <a:ext cx="1675353" cy="481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2171416C-F672-49F1-BB37-B73B2365D2EF}"/>
              </a:ext>
            </a:extLst>
          </p:cNvPr>
          <p:cNvSpPr txBox="1"/>
          <p:nvPr/>
        </p:nvSpPr>
        <p:spPr>
          <a:xfrm>
            <a:off x="9123807" y="3371661"/>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3</a:t>
            </a:r>
            <a:endParaRPr lang="en-US" sz="600" b="1" dirty="0">
              <a:solidFill>
                <a:srgbClr val="0070C0"/>
              </a:solidFill>
            </a:endParaRPr>
          </a:p>
        </p:txBody>
      </p:sp>
      <p:sp>
        <p:nvSpPr>
          <p:cNvPr id="169" name="TextBox 168">
            <a:extLst>
              <a:ext uri="{FF2B5EF4-FFF2-40B4-BE49-F238E27FC236}">
                <a16:creationId xmlns:a16="http://schemas.microsoft.com/office/drawing/2014/main" id="{8B436B8F-78B9-4B9E-53FF-09B4407B7B62}"/>
              </a:ext>
            </a:extLst>
          </p:cNvPr>
          <p:cNvSpPr txBox="1"/>
          <p:nvPr/>
        </p:nvSpPr>
        <p:spPr>
          <a:xfrm>
            <a:off x="8896147" y="3566671"/>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3</a:t>
            </a:r>
            <a:endParaRPr lang="en-US" sz="600" b="1" dirty="0">
              <a:solidFill>
                <a:srgbClr val="0070C0"/>
              </a:solidFill>
            </a:endParaRPr>
          </a:p>
        </p:txBody>
      </p:sp>
      <p:sp>
        <p:nvSpPr>
          <p:cNvPr id="172" name="TextBox 171">
            <a:extLst>
              <a:ext uri="{FF2B5EF4-FFF2-40B4-BE49-F238E27FC236}">
                <a16:creationId xmlns:a16="http://schemas.microsoft.com/office/drawing/2014/main" id="{A5141764-407F-0C30-B205-6B036DF3C1FA}"/>
              </a:ext>
            </a:extLst>
          </p:cNvPr>
          <p:cNvSpPr txBox="1"/>
          <p:nvPr/>
        </p:nvSpPr>
        <p:spPr>
          <a:xfrm>
            <a:off x="9345699" y="3572933"/>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0</a:t>
            </a:r>
            <a:endParaRPr lang="en-US" sz="600" b="1" dirty="0">
              <a:solidFill>
                <a:srgbClr val="0070C0"/>
              </a:solidFill>
            </a:endParaRPr>
          </a:p>
        </p:txBody>
      </p:sp>
      <p:sp>
        <p:nvSpPr>
          <p:cNvPr id="173" name="TextBox 172">
            <a:extLst>
              <a:ext uri="{FF2B5EF4-FFF2-40B4-BE49-F238E27FC236}">
                <a16:creationId xmlns:a16="http://schemas.microsoft.com/office/drawing/2014/main" id="{07A08758-CA10-523F-CB9C-8EA9811536EB}"/>
              </a:ext>
            </a:extLst>
          </p:cNvPr>
          <p:cNvSpPr txBox="1"/>
          <p:nvPr/>
        </p:nvSpPr>
        <p:spPr>
          <a:xfrm>
            <a:off x="9326001" y="4060608"/>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0</a:t>
            </a:r>
            <a:endParaRPr lang="en-US" sz="600" b="1" dirty="0">
              <a:solidFill>
                <a:srgbClr val="0070C0"/>
              </a:solidFill>
            </a:endParaRPr>
          </a:p>
        </p:txBody>
      </p:sp>
      <p:sp>
        <p:nvSpPr>
          <p:cNvPr id="174" name="TextBox 173">
            <a:extLst>
              <a:ext uri="{FF2B5EF4-FFF2-40B4-BE49-F238E27FC236}">
                <a16:creationId xmlns:a16="http://schemas.microsoft.com/office/drawing/2014/main" id="{161AA25C-E6B3-1327-01E3-61E8984E618E}"/>
              </a:ext>
            </a:extLst>
          </p:cNvPr>
          <p:cNvSpPr txBox="1"/>
          <p:nvPr/>
        </p:nvSpPr>
        <p:spPr>
          <a:xfrm>
            <a:off x="9764627" y="4279592"/>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4</a:t>
            </a:r>
            <a:endParaRPr lang="en-US" sz="600" b="1" dirty="0">
              <a:solidFill>
                <a:srgbClr val="0070C0"/>
              </a:solidFill>
            </a:endParaRPr>
          </a:p>
        </p:txBody>
      </p:sp>
      <p:sp>
        <p:nvSpPr>
          <p:cNvPr id="175" name="TextBox 174">
            <a:extLst>
              <a:ext uri="{FF2B5EF4-FFF2-40B4-BE49-F238E27FC236}">
                <a16:creationId xmlns:a16="http://schemas.microsoft.com/office/drawing/2014/main" id="{4AC2F79C-0A43-F25C-E573-D3AE31985F67}"/>
              </a:ext>
            </a:extLst>
          </p:cNvPr>
          <p:cNvSpPr txBox="1"/>
          <p:nvPr/>
        </p:nvSpPr>
        <p:spPr>
          <a:xfrm>
            <a:off x="9703453" y="3642698"/>
            <a:ext cx="113855" cy="18466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GB" sz="600" b="1" dirty="0">
                <a:solidFill>
                  <a:srgbClr val="0070C0"/>
                </a:solidFill>
              </a:rPr>
              <a:t>1</a:t>
            </a:r>
            <a:endParaRPr lang="en-US" sz="600" b="1" dirty="0">
              <a:solidFill>
                <a:srgbClr val="0070C0"/>
              </a:solidFill>
            </a:endParaRPr>
          </a:p>
        </p:txBody>
      </p:sp>
      <p:cxnSp>
        <p:nvCxnSpPr>
          <p:cNvPr id="182" name="Straight Arrow Connector 181">
            <a:extLst>
              <a:ext uri="{FF2B5EF4-FFF2-40B4-BE49-F238E27FC236}">
                <a16:creationId xmlns:a16="http://schemas.microsoft.com/office/drawing/2014/main" id="{4DB04C38-DB66-71D0-B001-31AEC9A62787}"/>
              </a:ext>
            </a:extLst>
          </p:cNvPr>
          <p:cNvCxnSpPr>
            <a:cxnSpLocks/>
            <a:endCxn id="183" idx="2"/>
          </p:cNvCxnSpPr>
          <p:nvPr/>
        </p:nvCxnSpPr>
        <p:spPr>
          <a:xfrm flipH="1" flipV="1">
            <a:off x="9460562" y="2356973"/>
            <a:ext cx="1" cy="5589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3" name="Content Placeholder 2">
            <a:extLst>
              <a:ext uri="{FF2B5EF4-FFF2-40B4-BE49-F238E27FC236}">
                <a16:creationId xmlns:a16="http://schemas.microsoft.com/office/drawing/2014/main" id="{B9BE1A95-91E6-B044-2F5C-20424675E4EB}"/>
              </a:ext>
            </a:extLst>
          </p:cNvPr>
          <p:cNvSpPr txBox="1">
            <a:spLocks/>
          </p:cNvSpPr>
          <p:nvPr/>
        </p:nvSpPr>
        <p:spPr>
          <a:xfrm>
            <a:off x="8805267" y="1952913"/>
            <a:ext cx="1310590" cy="404060"/>
          </a:xfrm>
          <a:prstGeom prst="rect">
            <a:avLst/>
          </a:prstGeom>
        </p:spPr>
        <p:txBody>
          <a:bodyPr vert="horz" lIns="0" tIns="45720" rIns="0" bIns="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943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b="1"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Weights</a:t>
            </a:r>
          </a:p>
        </p:txBody>
      </p:sp>
      <p:sp>
        <p:nvSpPr>
          <p:cNvPr id="186" name="TextBox 185">
            <a:extLst>
              <a:ext uri="{FF2B5EF4-FFF2-40B4-BE49-F238E27FC236}">
                <a16:creationId xmlns:a16="http://schemas.microsoft.com/office/drawing/2014/main" id="{24A8C721-49DB-3DF8-DEC3-C8116EF36B3F}"/>
              </a:ext>
            </a:extLst>
          </p:cNvPr>
          <p:cNvSpPr txBox="1"/>
          <p:nvPr/>
        </p:nvSpPr>
        <p:spPr>
          <a:xfrm>
            <a:off x="7977100" y="2446704"/>
            <a:ext cx="684163" cy="369332"/>
          </a:xfrm>
          <a:prstGeom prst="rect">
            <a:avLst/>
          </a:prstGeom>
          <a:noFill/>
        </p:spPr>
        <p:txBody>
          <a:bodyPr wrap="none" rtlCol="0">
            <a:spAutoFit/>
          </a:bodyPr>
          <a:lstStyle/>
          <a:p>
            <a:pPr algn="ctr"/>
            <a:r>
              <a:rPr lang="en-GB" dirty="0">
                <a:solidFill>
                  <a:srgbClr val="FF0000"/>
                </a:solidFill>
              </a:rPr>
              <a:t>Input</a:t>
            </a:r>
            <a:endParaRPr lang="en-US" dirty="0">
              <a:solidFill>
                <a:srgbClr val="FF0000"/>
              </a:solidFill>
            </a:endParaRPr>
          </a:p>
        </p:txBody>
      </p:sp>
      <p:sp>
        <p:nvSpPr>
          <p:cNvPr id="187" name="Oval 186">
            <a:extLst>
              <a:ext uri="{FF2B5EF4-FFF2-40B4-BE49-F238E27FC236}">
                <a16:creationId xmlns:a16="http://schemas.microsoft.com/office/drawing/2014/main" id="{F1ED954F-387D-64B7-4FB5-D7699752F230}"/>
              </a:ext>
            </a:extLst>
          </p:cNvPr>
          <p:cNvSpPr/>
          <p:nvPr/>
        </p:nvSpPr>
        <p:spPr>
          <a:xfrm>
            <a:off x="10248202" y="3059773"/>
            <a:ext cx="720000" cy="72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191" name="Oval 190">
            <a:extLst>
              <a:ext uri="{FF2B5EF4-FFF2-40B4-BE49-F238E27FC236}">
                <a16:creationId xmlns:a16="http://schemas.microsoft.com/office/drawing/2014/main" id="{5EDE64C7-A907-8128-42B9-75C64BDDBDF5}"/>
              </a:ext>
            </a:extLst>
          </p:cNvPr>
          <p:cNvSpPr/>
          <p:nvPr/>
        </p:nvSpPr>
        <p:spPr>
          <a:xfrm>
            <a:off x="10268428" y="4049615"/>
            <a:ext cx="720000" cy="72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23" name="AutoShape 2" descr="equation">
            <a:extLst>
              <a:ext uri="{FF2B5EF4-FFF2-40B4-BE49-F238E27FC236}">
                <a16:creationId xmlns:a16="http://schemas.microsoft.com/office/drawing/2014/main" id="{03269860-B969-C03D-4712-FBB651D55B8E}"/>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814FCDBC-5CAE-7892-5A5F-FB66E9ABEEEB}"/>
              </a:ext>
            </a:extLst>
          </p:cNvPr>
          <p:cNvSpPr txBox="1"/>
          <p:nvPr/>
        </p:nvSpPr>
        <p:spPr>
          <a:xfrm>
            <a:off x="10447545" y="5387057"/>
            <a:ext cx="311304" cy="369332"/>
          </a:xfrm>
          <a:prstGeom prst="rect">
            <a:avLst/>
          </a:prstGeom>
          <a:noFill/>
        </p:spPr>
        <p:txBody>
          <a:bodyPr wrap="none" rtlCol="0">
            <a:spAutoFit/>
          </a:bodyPr>
          <a:lstStyle/>
          <a:p>
            <a:r>
              <a:rPr lang="en-GB" i="1" dirty="0">
                <a:solidFill>
                  <a:schemeClr val="bg1"/>
                </a:solidFill>
              </a:rPr>
              <a:t>n</a:t>
            </a:r>
            <a:endParaRPr lang="en-US" i="1" dirty="0">
              <a:solidFill>
                <a:schemeClr val="bg1"/>
              </a:solidFill>
            </a:endParaRPr>
          </a:p>
        </p:txBody>
      </p:sp>
      <p:cxnSp>
        <p:nvCxnSpPr>
          <p:cNvPr id="22" name="Straight Arrow Connector 21">
            <a:extLst>
              <a:ext uri="{FF2B5EF4-FFF2-40B4-BE49-F238E27FC236}">
                <a16:creationId xmlns:a16="http://schemas.microsoft.com/office/drawing/2014/main" id="{1A7A1082-ADDB-EA75-F998-C2AF7655EB4F}"/>
              </a:ext>
            </a:extLst>
          </p:cNvPr>
          <p:cNvCxnSpPr>
            <a:cxnSpLocks/>
          </p:cNvCxnSpPr>
          <p:nvPr/>
        </p:nvCxnSpPr>
        <p:spPr>
          <a:xfrm>
            <a:off x="10603197" y="4899414"/>
            <a:ext cx="0" cy="448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0EC7B2A-B994-785C-2300-78408CBD0394}"/>
              </a:ext>
            </a:extLst>
          </p:cNvPr>
          <p:cNvCxnSpPr>
            <a:cxnSpLocks/>
          </p:cNvCxnSpPr>
          <p:nvPr/>
        </p:nvCxnSpPr>
        <p:spPr>
          <a:xfrm>
            <a:off x="9475201" y="4896203"/>
            <a:ext cx="0" cy="4646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C95DF0-4014-693F-8B28-41B86C25F20C}"/>
              </a:ext>
            </a:extLst>
          </p:cNvPr>
          <p:cNvSpPr txBox="1"/>
          <p:nvPr/>
        </p:nvSpPr>
        <p:spPr>
          <a:xfrm>
            <a:off x="9204782" y="5387057"/>
            <a:ext cx="582211" cy="369332"/>
          </a:xfrm>
          <a:prstGeom prst="rect">
            <a:avLst/>
          </a:prstGeom>
          <a:noFill/>
        </p:spPr>
        <p:txBody>
          <a:bodyPr wrap="none" rtlCol="0">
            <a:spAutoFit/>
          </a:bodyPr>
          <a:lstStyle/>
          <a:p>
            <a:r>
              <a:rPr lang="en-GB" i="1" dirty="0">
                <a:solidFill>
                  <a:srgbClr val="0070C0"/>
                </a:solidFill>
              </a:rPr>
              <a:t>X ∙ n</a:t>
            </a:r>
            <a:endParaRPr lang="en-US" i="1" dirty="0">
              <a:solidFill>
                <a:srgbClr val="0070C0"/>
              </a:solidFill>
            </a:endParaRPr>
          </a:p>
        </p:txBody>
      </p:sp>
      <p:sp>
        <p:nvSpPr>
          <p:cNvPr id="28" name="TextBox 27">
            <a:extLst>
              <a:ext uri="{FF2B5EF4-FFF2-40B4-BE49-F238E27FC236}">
                <a16:creationId xmlns:a16="http://schemas.microsoft.com/office/drawing/2014/main" id="{3CB194C2-9611-52C5-2528-039207F4CF51}"/>
              </a:ext>
            </a:extLst>
          </p:cNvPr>
          <p:cNvSpPr txBox="1"/>
          <p:nvPr/>
        </p:nvSpPr>
        <p:spPr>
          <a:xfrm>
            <a:off x="8191554" y="5371694"/>
            <a:ext cx="311304" cy="369332"/>
          </a:xfrm>
          <a:prstGeom prst="rect">
            <a:avLst/>
          </a:prstGeom>
          <a:noFill/>
        </p:spPr>
        <p:txBody>
          <a:bodyPr wrap="none" rtlCol="0">
            <a:spAutoFit/>
          </a:bodyPr>
          <a:lstStyle/>
          <a:p>
            <a:r>
              <a:rPr lang="en-GB" i="1" dirty="0">
                <a:solidFill>
                  <a:srgbClr val="C00000"/>
                </a:solidFill>
              </a:rPr>
              <a:t>X</a:t>
            </a:r>
            <a:endParaRPr lang="en-US" i="1" dirty="0">
              <a:solidFill>
                <a:srgbClr val="C00000"/>
              </a:solidFill>
            </a:endParaRPr>
          </a:p>
        </p:txBody>
      </p:sp>
      <p:cxnSp>
        <p:nvCxnSpPr>
          <p:cNvPr id="29" name="Straight Arrow Connector 28">
            <a:extLst>
              <a:ext uri="{FF2B5EF4-FFF2-40B4-BE49-F238E27FC236}">
                <a16:creationId xmlns:a16="http://schemas.microsoft.com/office/drawing/2014/main" id="{D8F09A88-493E-081E-7194-C5232387BF03}"/>
              </a:ext>
            </a:extLst>
          </p:cNvPr>
          <p:cNvCxnSpPr>
            <a:cxnSpLocks/>
          </p:cNvCxnSpPr>
          <p:nvPr/>
        </p:nvCxnSpPr>
        <p:spPr>
          <a:xfrm>
            <a:off x="8347206" y="4884051"/>
            <a:ext cx="0" cy="448901"/>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46203A73-7D33-5B05-3C34-2D6F966D45A0}"/>
              </a:ext>
            </a:extLst>
          </p:cNvPr>
          <p:cNvSpPr/>
          <p:nvPr/>
        </p:nvSpPr>
        <p:spPr>
          <a:xfrm>
            <a:off x="1397462" y="2976631"/>
            <a:ext cx="1936513" cy="179861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n>
                <a:solidFill>
                  <a:sysClr val="windowText" lastClr="000000"/>
                </a:solidFill>
              </a:ln>
              <a:solidFill>
                <a:schemeClr val="bg1"/>
              </a:solidFill>
            </a:endParaRPr>
          </a:p>
        </p:txBody>
      </p:sp>
      <p:cxnSp>
        <p:nvCxnSpPr>
          <p:cNvPr id="41" name="Straight Arrow Connector 40">
            <a:extLst>
              <a:ext uri="{FF2B5EF4-FFF2-40B4-BE49-F238E27FC236}">
                <a16:creationId xmlns:a16="http://schemas.microsoft.com/office/drawing/2014/main" id="{C8853D00-28B9-1CDA-78EA-AAA7B0D2DB5B}"/>
              </a:ext>
            </a:extLst>
          </p:cNvPr>
          <p:cNvCxnSpPr/>
          <p:nvPr/>
        </p:nvCxnSpPr>
        <p:spPr>
          <a:xfrm>
            <a:off x="555253" y="3838703"/>
            <a:ext cx="8963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FC7D9964-A521-D676-9FF0-2D41A135248C}"/>
              </a:ext>
            </a:extLst>
          </p:cNvPr>
          <p:cNvCxnSpPr/>
          <p:nvPr/>
        </p:nvCxnSpPr>
        <p:spPr>
          <a:xfrm>
            <a:off x="555253" y="4301783"/>
            <a:ext cx="8963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870C31E3-F2D1-6F36-B24A-21E649D0B3E2}"/>
              </a:ext>
            </a:extLst>
          </p:cNvPr>
          <p:cNvCxnSpPr>
            <a:cxnSpLocks/>
          </p:cNvCxnSpPr>
          <p:nvPr/>
        </p:nvCxnSpPr>
        <p:spPr>
          <a:xfrm flipV="1">
            <a:off x="2365718" y="4817265"/>
            <a:ext cx="0" cy="733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DF7ACEF8-7AD2-CDAA-16F9-C02C4812A248}"/>
              </a:ext>
            </a:extLst>
          </p:cNvPr>
          <p:cNvSpPr txBox="1"/>
          <p:nvPr/>
        </p:nvSpPr>
        <p:spPr>
          <a:xfrm>
            <a:off x="238500" y="3358762"/>
            <a:ext cx="1231619" cy="461665"/>
          </a:xfrm>
          <a:prstGeom prst="rect">
            <a:avLst/>
          </a:prstGeom>
          <a:noFill/>
        </p:spPr>
        <p:txBody>
          <a:bodyPr wrap="none" rtlCol="0">
            <a:spAutoFit/>
          </a:bodyPr>
          <a:lstStyle/>
          <a:p>
            <a:r>
              <a:rPr lang="en-GB" sz="2400" dirty="0">
                <a:solidFill>
                  <a:srgbClr val="FF0000"/>
                </a:solidFill>
              </a:rPr>
              <a:t>Inputs X</a:t>
            </a:r>
            <a:endParaRPr lang="en-US" sz="2400" dirty="0">
              <a:solidFill>
                <a:srgbClr val="FF0000"/>
              </a:solidFill>
            </a:endParaRPr>
          </a:p>
        </p:txBody>
      </p:sp>
      <p:sp>
        <p:nvSpPr>
          <p:cNvPr id="45" name="TextBox 44">
            <a:extLst>
              <a:ext uri="{FF2B5EF4-FFF2-40B4-BE49-F238E27FC236}">
                <a16:creationId xmlns:a16="http://schemas.microsoft.com/office/drawing/2014/main" id="{59A48331-F8EA-33D2-E23E-D5BAAB3392BA}"/>
              </a:ext>
            </a:extLst>
          </p:cNvPr>
          <p:cNvSpPr txBox="1"/>
          <p:nvPr/>
        </p:nvSpPr>
        <p:spPr>
          <a:xfrm>
            <a:off x="188449" y="4360206"/>
            <a:ext cx="1543051" cy="461665"/>
          </a:xfrm>
          <a:prstGeom prst="rect">
            <a:avLst/>
          </a:prstGeom>
          <a:noFill/>
        </p:spPr>
        <p:txBody>
          <a:bodyPr wrap="none" rtlCol="0">
            <a:spAutoFit/>
          </a:bodyPr>
          <a:lstStyle/>
          <a:p>
            <a:r>
              <a:rPr lang="en-GB" sz="2400" dirty="0">
                <a:solidFill>
                  <a:srgbClr val="0070C0"/>
                </a:solidFill>
              </a:rPr>
              <a:t>Weights W</a:t>
            </a:r>
            <a:endParaRPr lang="en-US" sz="2400" dirty="0">
              <a:solidFill>
                <a:srgbClr val="0070C0"/>
              </a:solidFill>
            </a:endParaRPr>
          </a:p>
        </p:txBody>
      </p:sp>
      <p:sp>
        <p:nvSpPr>
          <p:cNvPr id="46" name="TextBox 45">
            <a:extLst>
              <a:ext uri="{FF2B5EF4-FFF2-40B4-BE49-F238E27FC236}">
                <a16:creationId xmlns:a16="http://schemas.microsoft.com/office/drawing/2014/main" id="{E20EC0E9-A295-7D3F-58DF-A4F4C259FB16}"/>
              </a:ext>
            </a:extLst>
          </p:cNvPr>
          <p:cNvSpPr txBox="1"/>
          <p:nvPr/>
        </p:nvSpPr>
        <p:spPr>
          <a:xfrm>
            <a:off x="1871031" y="5547652"/>
            <a:ext cx="989373" cy="461665"/>
          </a:xfrm>
          <a:prstGeom prst="rect">
            <a:avLst/>
          </a:prstGeom>
          <a:noFill/>
        </p:spPr>
        <p:txBody>
          <a:bodyPr wrap="none" rtlCol="0">
            <a:spAutoFit/>
          </a:bodyPr>
          <a:lstStyle/>
          <a:p>
            <a:r>
              <a:rPr lang="en-GB" sz="2400" dirty="0">
                <a:solidFill>
                  <a:schemeClr val="accent6">
                    <a:lumMod val="75000"/>
                  </a:schemeClr>
                </a:solidFill>
              </a:rPr>
              <a:t>Bias b</a:t>
            </a:r>
            <a:endParaRPr lang="en-US" dirty="0">
              <a:solidFill>
                <a:schemeClr val="accent6">
                  <a:lumMod val="75000"/>
                </a:schemeClr>
              </a:solidFill>
            </a:endParaRPr>
          </a:p>
        </p:txBody>
      </p:sp>
      <p:pic>
        <p:nvPicPr>
          <p:cNvPr id="47" name="Graphic 46">
            <a:extLst>
              <a:ext uri="{FF2B5EF4-FFF2-40B4-BE49-F238E27FC236}">
                <a16:creationId xmlns:a16="http://schemas.microsoft.com/office/drawing/2014/main" id="{07725E34-288D-B63F-3974-9B2B3631CA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50300" y="3605763"/>
            <a:ext cx="1643863" cy="617260"/>
          </a:xfrm>
          <a:prstGeom prst="rect">
            <a:avLst/>
          </a:prstGeom>
        </p:spPr>
      </p:pic>
      <p:sp>
        <p:nvSpPr>
          <p:cNvPr id="48" name="TextBox 47">
            <a:extLst>
              <a:ext uri="{FF2B5EF4-FFF2-40B4-BE49-F238E27FC236}">
                <a16:creationId xmlns:a16="http://schemas.microsoft.com/office/drawing/2014/main" id="{357109B8-CFE0-FB21-C596-975C2FC99DE1}"/>
              </a:ext>
            </a:extLst>
          </p:cNvPr>
          <p:cNvSpPr txBox="1"/>
          <p:nvPr/>
        </p:nvSpPr>
        <p:spPr>
          <a:xfrm>
            <a:off x="3754387" y="4188432"/>
            <a:ext cx="184731" cy="369332"/>
          </a:xfrm>
          <a:prstGeom prst="rect">
            <a:avLst/>
          </a:prstGeom>
          <a:noFill/>
        </p:spPr>
        <p:txBody>
          <a:bodyPr wrap="none" rtlCol="0">
            <a:spAutoFit/>
          </a:bodyPr>
          <a:lstStyle/>
          <a:p>
            <a:endParaRPr lang="en-US" dirty="0">
              <a:solidFill>
                <a:schemeClr val="bg1"/>
              </a:solidFill>
            </a:endParaRPr>
          </a:p>
        </p:txBody>
      </p:sp>
      <p:cxnSp>
        <p:nvCxnSpPr>
          <p:cNvPr id="49" name="Straight Arrow Connector 48">
            <a:extLst>
              <a:ext uri="{FF2B5EF4-FFF2-40B4-BE49-F238E27FC236}">
                <a16:creationId xmlns:a16="http://schemas.microsoft.com/office/drawing/2014/main" id="{76C1FF76-3457-1333-A915-53DA0C622824}"/>
              </a:ext>
            </a:extLst>
          </p:cNvPr>
          <p:cNvCxnSpPr>
            <a:cxnSpLocks/>
          </p:cNvCxnSpPr>
          <p:nvPr/>
        </p:nvCxnSpPr>
        <p:spPr>
          <a:xfrm flipV="1">
            <a:off x="3323948" y="4093516"/>
            <a:ext cx="496015" cy="2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2C96ACA0-EB7B-19FF-4C78-DA76544A426B}"/>
              </a:ext>
            </a:extLst>
          </p:cNvPr>
          <p:cNvSpPr/>
          <p:nvPr/>
        </p:nvSpPr>
        <p:spPr>
          <a:xfrm>
            <a:off x="3866426" y="3795098"/>
            <a:ext cx="2570895" cy="5651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err="1">
                <a:solidFill>
                  <a:schemeClr val="bg1"/>
                </a:solidFill>
              </a:rPr>
              <a:t>Activatiefunctie</a:t>
            </a:r>
            <a:endParaRPr lang="en-US" dirty="0">
              <a:solidFill>
                <a:schemeClr val="bg1"/>
              </a:solidFill>
            </a:endParaRPr>
          </a:p>
        </p:txBody>
      </p:sp>
      <p:cxnSp>
        <p:nvCxnSpPr>
          <p:cNvPr id="51" name="Straight Arrow Connector 50">
            <a:extLst>
              <a:ext uri="{FF2B5EF4-FFF2-40B4-BE49-F238E27FC236}">
                <a16:creationId xmlns:a16="http://schemas.microsoft.com/office/drawing/2014/main" id="{9F45308E-0CB1-D810-77CA-D5982CE5C4DE}"/>
              </a:ext>
            </a:extLst>
          </p:cNvPr>
          <p:cNvCxnSpPr>
            <a:cxnSpLocks/>
          </p:cNvCxnSpPr>
          <p:nvPr/>
        </p:nvCxnSpPr>
        <p:spPr>
          <a:xfrm>
            <a:off x="5207480" y="4337219"/>
            <a:ext cx="0" cy="5929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01687A5A-4A0A-267D-C686-42A347C9698B}"/>
              </a:ext>
            </a:extLst>
          </p:cNvPr>
          <p:cNvSpPr txBox="1"/>
          <p:nvPr/>
        </p:nvSpPr>
        <p:spPr>
          <a:xfrm>
            <a:off x="4759060" y="4896203"/>
            <a:ext cx="1118863" cy="584775"/>
          </a:xfrm>
          <a:prstGeom prst="rect">
            <a:avLst/>
          </a:prstGeom>
          <a:noFill/>
        </p:spPr>
        <p:txBody>
          <a:bodyPr wrap="square" rtlCol="0">
            <a:spAutoFit/>
          </a:bodyPr>
          <a:lstStyle/>
          <a:p>
            <a:r>
              <a:rPr lang="nl-NL" sz="3200" b="1" dirty="0">
                <a:solidFill>
                  <a:schemeClr val="bg1"/>
                </a:solidFill>
              </a:rPr>
              <a:t>σ</a:t>
            </a:r>
            <a:r>
              <a:rPr lang="en-GB" sz="3200" i="1" dirty="0">
                <a:solidFill>
                  <a:schemeClr val="bg1"/>
                </a:solidFill>
              </a:rPr>
              <a:t>(z)</a:t>
            </a:r>
            <a:endParaRPr lang="en-US" sz="3200" i="1" dirty="0">
              <a:solidFill>
                <a:schemeClr val="bg1"/>
              </a:solidFill>
            </a:endParaRPr>
          </a:p>
        </p:txBody>
      </p:sp>
      <p:cxnSp>
        <p:nvCxnSpPr>
          <p:cNvPr id="53" name="Straight Arrow Connector 52">
            <a:extLst>
              <a:ext uri="{FF2B5EF4-FFF2-40B4-BE49-F238E27FC236}">
                <a16:creationId xmlns:a16="http://schemas.microsoft.com/office/drawing/2014/main" id="{F6E464F6-405B-A2C6-7703-911B95D53E05}"/>
              </a:ext>
            </a:extLst>
          </p:cNvPr>
          <p:cNvCxnSpPr>
            <a:cxnSpLocks/>
          </p:cNvCxnSpPr>
          <p:nvPr/>
        </p:nvCxnSpPr>
        <p:spPr>
          <a:xfrm>
            <a:off x="8499606" y="5036451"/>
            <a:ext cx="0" cy="448901"/>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9655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De </a:t>
            </a:r>
            <a:r>
              <a:rPr lang="en-GB" dirty="0">
                <a:solidFill>
                  <a:srgbClr val="386647"/>
                </a:solidFill>
              </a:rPr>
              <a:t>loss function</a:t>
            </a:r>
            <a:r>
              <a:rPr lang="en-GB" dirty="0"/>
              <a:t> van </a:t>
            </a:r>
            <a:r>
              <a:rPr lang="en-GB" dirty="0" err="1"/>
              <a:t>een</a:t>
            </a:r>
            <a:r>
              <a:rPr lang="en-GB" dirty="0"/>
              <a:t> </a:t>
            </a:r>
            <a:r>
              <a:rPr lang="en-GB" dirty="0" err="1"/>
              <a:t>netwerk</a:t>
            </a:r>
            <a:endParaRPr lang="en-US" dirty="0"/>
          </a:p>
        </p:txBody>
      </p:sp>
      <p:sp>
        <p:nvSpPr>
          <p:cNvPr id="2" name="TextBox 1">
            <a:extLst>
              <a:ext uri="{FF2B5EF4-FFF2-40B4-BE49-F238E27FC236}">
                <a16:creationId xmlns:a16="http://schemas.microsoft.com/office/drawing/2014/main" id="{7E95F9D4-8B93-9CD3-5078-9F056F035BE6}"/>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pic>
        <p:nvPicPr>
          <p:cNvPr id="7" name="Picture 6" descr="A diagram of a data transformation&#10;&#10;Description automatically generated">
            <a:extLst>
              <a:ext uri="{FF2B5EF4-FFF2-40B4-BE49-F238E27FC236}">
                <a16:creationId xmlns:a16="http://schemas.microsoft.com/office/drawing/2014/main" id="{E622D6E0-B777-BEF4-DDAE-49433AF42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64" y="2508839"/>
            <a:ext cx="4620578" cy="3821284"/>
          </a:xfrm>
          <a:prstGeom prst="rect">
            <a:avLst/>
          </a:prstGeom>
          <a:ln>
            <a:noFill/>
          </a:ln>
        </p:spPr>
      </p:pic>
      <p:sp>
        <p:nvSpPr>
          <p:cNvPr id="12" name="Oval 11">
            <a:extLst>
              <a:ext uri="{FF2B5EF4-FFF2-40B4-BE49-F238E27FC236}">
                <a16:creationId xmlns:a16="http://schemas.microsoft.com/office/drawing/2014/main" id="{5ED56FDA-9047-7580-4FD2-A1664E3E495B}"/>
              </a:ext>
            </a:extLst>
          </p:cNvPr>
          <p:cNvSpPr/>
          <p:nvPr/>
        </p:nvSpPr>
        <p:spPr>
          <a:xfrm>
            <a:off x="2599624" y="2260611"/>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1</a:t>
            </a:r>
            <a:endParaRPr lang="en-US" dirty="0">
              <a:latin typeface="Arial Black" panose="020B0A04020102020204" pitchFamily="34" charset="0"/>
            </a:endParaRPr>
          </a:p>
        </p:txBody>
      </p:sp>
      <p:sp>
        <p:nvSpPr>
          <p:cNvPr id="14" name="Oval 13">
            <a:extLst>
              <a:ext uri="{FF2B5EF4-FFF2-40B4-BE49-F238E27FC236}">
                <a16:creationId xmlns:a16="http://schemas.microsoft.com/office/drawing/2014/main" id="{7EFB4981-F2D8-11BA-9C18-DA036B01F94A}"/>
              </a:ext>
            </a:extLst>
          </p:cNvPr>
          <p:cNvSpPr/>
          <p:nvPr/>
        </p:nvSpPr>
        <p:spPr>
          <a:xfrm>
            <a:off x="4384776" y="4342769"/>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2</a:t>
            </a:r>
            <a:endParaRPr lang="en-US" dirty="0">
              <a:latin typeface="Arial Black" panose="020B0A04020102020204" pitchFamily="34" charset="0"/>
            </a:endParaRPr>
          </a:p>
        </p:txBody>
      </p:sp>
      <p:sp>
        <p:nvSpPr>
          <p:cNvPr id="16" name="Oval 15">
            <a:extLst>
              <a:ext uri="{FF2B5EF4-FFF2-40B4-BE49-F238E27FC236}">
                <a16:creationId xmlns:a16="http://schemas.microsoft.com/office/drawing/2014/main" id="{33BBEAD7-DDE9-4F59-E5CC-83BBE6E65984}"/>
              </a:ext>
            </a:extLst>
          </p:cNvPr>
          <p:cNvSpPr/>
          <p:nvPr/>
        </p:nvSpPr>
        <p:spPr>
          <a:xfrm>
            <a:off x="3474836" y="5637840"/>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3</a:t>
            </a:r>
            <a:endParaRPr lang="en-US" dirty="0">
              <a:latin typeface="Arial Black" panose="020B0A04020102020204" pitchFamily="34" charset="0"/>
            </a:endParaRPr>
          </a:p>
        </p:txBody>
      </p:sp>
      <p:cxnSp>
        <p:nvCxnSpPr>
          <p:cNvPr id="19" name="Straight Connector 18">
            <a:extLst>
              <a:ext uri="{FF2B5EF4-FFF2-40B4-BE49-F238E27FC236}">
                <a16:creationId xmlns:a16="http://schemas.microsoft.com/office/drawing/2014/main" id="{F49179A2-A3E8-B55A-997B-DEC0E736D9C4}"/>
              </a:ext>
            </a:extLst>
          </p:cNvPr>
          <p:cNvCxnSpPr/>
          <p:nvPr/>
        </p:nvCxnSpPr>
        <p:spPr>
          <a:xfrm>
            <a:off x="6623384" y="1943453"/>
            <a:ext cx="0" cy="4301289"/>
          </a:xfrm>
          <a:prstGeom prst="line">
            <a:avLst/>
          </a:prstGeom>
          <a:ln w="76200">
            <a:solidFill>
              <a:srgbClr val="5D7D40"/>
            </a:solidFill>
          </a:ln>
        </p:spPr>
        <p:style>
          <a:lnRef idx="1">
            <a:schemeClr val="accent1"/>
          </a:lnRef>
          <a:fillRef idx="0">
            <a:schemeClr val="accent1"/>
          </a:fillRef>
          <a:effectRef idx="0">
            <a:schemeClr val="accent1"/>
          </a:effectRef>
          <a:fontRef idx="minor">
            <a:schemeClr val="tx1"/>
          </a:fontRef>
        </p:style>
      </p:cxnSp>
      <p:pic>
        <p:nvPicPr>
          <p:cNvPr id="73" name="Picture 72" descr="A screen shot of a number&#10;&#10;Description automatically generated">
            <a:extLst>
              <a:ext uri="{FF2B5EF4-FFF2-40B4-BE49-F238E27FC236}">
                <a16:creationId xmlns:a16="http://schemas.microsoft.com/office/drawing/2014/main" id="{3EBFCC73-F805-57DF-79BD-EAF8D22AE757}"/>
              </a:ext>
            </a:extLst>
          </p:cNvPr>
          <p:cNvPicPr>
            <a:picLocks noChangeAspect="1"/>
          </p:cNvPicPr>
          <p:nvPr/>
        </p:nvPicPr>
        <p:blipFill rotWithShape="1">
          <a:blip r:embed="rId4">
            <a:extLst>
              <a:ext uri="{28A0092B-C50C-407E-A947-70E740481C1C}">
                <a14:useLocalDpi xmlns:a14="http://schemas.microsoft.com/office/drawing/2010/main" val="0"/>
              </a:ext>
            </a:extLst>
          </a:blip>
          <a:srcRect l="6142" t="6293" r="6202" b="9231"/>
          <a:stretch/>
        </p:blipFill>
        <p:spPr>
          <a:xfrm>
            <a:off x="6785998" y="1943453"/>
            <a:ext cx="588503" cy="565386"/>
          </a:xfrm>
          <a:prstGeom prst="rect">
            <a:avLst/>
          </a:prstGeom>
        </p:spPr>
      </p:pic>
      <p:sp>
        <p:nvSpPr>
          <p:cNvPr id="75" name="TextBox 74">
            <a:extLst>
              <a:ext uri="{FF2B5EF4-FFF2-40B4-BE49-F238E27FC236}">
                <a16:creationId xmlns:a16="http://schemas.microsoft.com/office/drawing/2014/main" id="{87216CD6-0D4C-FA15-1ADA-0228810D4ADA}"/>
              </a:ext>
            </a:extLst>
          </p:cNvPr>
          <p:cNvSpPr txBox="1"/>
          <p:nvPr/>
        </p:nvSpPr>
        <p:spPr>
          <a:xfrm>
            <a:off x="8160997" y="2440611"/>
            <a:ext cx="365806" cy="3785652"/>
          </a:xfrm>
          <a:prstGeom prst="rect">
            <a:avLst/>
          </a:prstGeom>
          <a:noFill/>
          <a:ln>
            <a:solidFill>
              <a:schemeClr val="bg1"/>
            </a:solidFill>
          </a:ln>
        </p:spPr>
        <p:txBody>
          <a:bodyPr wrap="square" rtlCol="0">
            <a:spAutoFit/>
          </a:bodyPr>
          <a:lstStyle/>
          <a:p>
            <a:r>
              <a:rPr lang="en-GB" sz="2400" dirty="0">
                <a:solidFill>
                  <a:schemeClr val="tx1">
                    <a:lumMod val="85000"/>
                  </a:schemeClr>
                </a:solidFill>
              </a:rPr>
              <a:t>0</a:t>
            </a:r>
          </a:p>
          <a:p>
            <a:r>
              <a:rPr lang="en-GB" sz="2400" dirty="0">
                <a:solidFill>
                  <a:schemeClr val="tx1">
                    <a:lumMod val="85000"/>
                  </a:schemeClr>
                </a:solidFill>
              </a:rPr>
              <a:t>1</a:t>
            </a:r>
          </a:p>
          <a:p>
            <a:r>
              <a:rPr lang="en-GB" sz="2400" dirty="0">
                <a:solidFill>
                  <a:schemeClr val="tx1">
                    <a:lumMod val="85000"/>
                  </a:schemeClr>
                </a:solidFill>
              </a:rPr>
              <a:t>2</a:t>
            </a:r>
          </a:p>
          <a:p>
            <a:r>
              <a:rPr lang="en-GB" sz="2400" dirty="0">
                <a:solidFill>
                  <a:schemeClr val="tx1">
                    <a:lumMod val="85000"/>
                  </a:schemeClr>
                </a:solidFill>
              </a:rPr>
              <a:t>3</a:t>
            </a:r>
          </a:p>
          <a:p>
            <a:r>
              <a:rPr lang="en-GB" sz="2400" dirty="0">
                <a:solidFill>
                  <a:schemeClr val="tx1">
                    <a:lumMod val="85000"/>
                  </a:schemeClr>
                </a:solidFill>
              </a:rPr>
              <a:t>4</a:t>
            </a:r>
          </a:p>
          <a:p>
            <a:r>
              <a:rPr lang="en-GB" sz="2400" dirty="0">
                <a:solidFill>
                  <a:schemeClr val="bg1"/>
                </a:solidFill>
              </a:rPr>
              <a:t>5</a:t>
            </a:r>
          </a:p>
          <a:p>
            <a:r>
              <a:rPr lang="en-GB" sz="2400" dirty="0">
                <a:solidFill>
                  <a:schemeClr val="tx1">
                    <a:lumMod val="85000"/>
                  </a:schemeClr>
                </a:solidFill>
              </a:rPr>
              <a:t>6</a:t>
            </a:r>
          </a:p>
          <a:p>
            <a:r>
              <a:rPr lang="en-GB" sz="2400" dirty="0">
                <a:solidFill>
                  <a:schemeClr val="tx1">
                    <a:lumMod val="85000"/>
                  </a:schemeClr>
                </a:solidFill>
              </a:rPr>
              <a:t>7</a:t>
            </a:r>
          </a:p>
          <a:p>
            <a:r>
              <a:rPr lang="en-GB" sz="2400" dirty="0">
                <a:solidFill>
                  <a:schemeClr val="tx1">
                    <a:lumMod val="85000"/>
                  </a:schemeClr>
                </a:solidFill>
              </a:rPr>
              <a:t>8</a:t>
            </a:r>
          </a:p>
          <a:p>
            <a:r>
              <a:rPr lang="en-GB" sz="2400" dirty="0">
                <a:solidFill>
                  <a:schemeClr val="tx1">
                    <a:lumMod val="85000"/>
                  </a:schemeClr>
                </a:solidFill>
              </a:rPr>
              <a:t>9</a:t>
            </a:r>
            <a:endParaRPr lang="en-US" sz="2400" dirty="0">
              <a:solidFill>
                <a:schemeClr val="tx1">
                  <a:lumMod val="85000"/>
                </a:schemeClr>
              </a:solidFill>
            </a:endParaRPr>
          </a:p>
        </p:txBody>
      </p:sp>
      <p:sp>
        <p:nvSpPr>
          <p:cNvPr id="76" name="TextBox 75">
            <a:extLst>
              <a:ext uri="{FF2B5EF4-FFF2-40B4-BE49-F238E27FC236}">
                <a16:creationId xmlns:a16="http://schemas.microsoft.com/office/drawing/2014/main" id="{C26BAC4A-4620-4B7B-7BF1-537C2F92A786}"/>
              </a:ext>
            </a:extLst>
          </p:cNvPr>
          <p:cNvSpPr txBox="1"/>
          <p:nvPr/>
        </p:nvSpPr>
        <p:spPr>
          <a:xfrm>
            <a:off x="8983555" y="2440611"/>
            <a:ext cx="365806" cy="3785652"/>
          </a:xfrm>
          <a:prstGeom prst="rect">
            <a:avLst/>
          </a:prstGeom>
          <a:noFill/>
          <a:ln>
            <a:solidFill>
              <a:schemeClr val="bg1"/>
            </a:solidFill>
          </a:ln>
        </p:spPr>
        <p:txBody>
          <a:bodyPr wrap="square" rtlCol="0">
            <a:spAutoFit/>
          </a:bodyPr>
          <a:lstStyle/>
          <a:p>
            <a:r>
              <a:rPr lang="en-GB" sz="2400" dirty="0">
                <a:solidFill>
                  <a:schemeClr val="tx1">
                    <a:lumMod val="85000"/>
                  </a:schemeClr>
                </a:solidFill>
              </a:rPr>
              <a:t>0</a:t>
            </a:r>
          </a:p>
          <a:p>
            <a:r>
              <a:rPr lang="en-GB" sz="2400" dirty="0">
                <a:solidFill>
                  <a:schemeClr val="tx1">
                    <a:lumMod val="85000"/>
                  </a:schemeClr>
                </a:solidFill>
              </a:rPr>
              <a:t>1</a:t>
            </a:r>
          </a:p>
          <a:p>
            <a:r>
              <a:rPr lang="en-GB" sz="2400" dirty="0">
                <a:solidFill>
                  <a:schemeClr val="tx1">
                    <a:lumMod val="85000"/>
                  </a:schemeClr>
                </a:solidFill>
              </a:rPr>
              <a:t>2</a:t>
            </a:r>
          </a:p>
          <a:p>
            <a:r>
              <a:rPr lang="en-GB" sz="2400" dirty="0">
                <a:solidFill>
                  <a:schemeClr val="bg1"/>
                </a:solidFill>
              </a:rPr>
              <a:t>3</a:t>
            </a:r>
          </a:p>
          <a:p>
            <a:r>
              <a:rPr lang="en-GB" sz="2400" dirty="0">
                <a:solidFill>
                  <a:schemeClr val="tx1">
                    <a:lumMod val="85000"/>
                  </a:schemeClr>
                </a:solidFill>
              </a:rPr>
              <a:t>4</a:t>
            </a:r>
          </a:p>
          <a:p>
            <a:r>
              <a:rPr lang="en-GB" sz="2400" dirty="0">
                <a:solidFill>
                  <a:schemeClr val="tx1">
                    <a:lumMod val="85000"/>
                  </a:schemeClr>
                </a:solidFill>
              </a:rPr>
              <a:t>5</a:t>
            </a:r>
          </a:p>
          <a:p>
            <a:r>
              <a:rPr lang="en-GB" sz="2400" dirty="0">
                <a:solidFill>
                  <a:schemeClr val="tx1">
                    <a:lumMod val="85000"/>
                  </a:schemeClr>
                </a:solidFill>
              </a:rPr>
              <a:t>6</a:t>
            </a:r>
          </a:p>
          <a:p>
            <a:r>
              <a:rPr lang="en-GB" sz="2400" dirty="0">
                <a:solidFill>
                  <a:schemeClr val="tx1">
                    <a:lumMod val="85000"/>
                  </a:schemeClr>
                </a:solidFill>
              </a:rPr>
              <a:t>7</a:t>
            </a:r>
          </a:p>
          <a:p>
            <a:r>
              <a:rPr lang="en-GB" sz="2400" dirty="0">
                <a:solidFill>
                  <a:schemeClr val="tx1">
                    <a:lumMod val="85000"/>
                  </a:schemeClr>
                </a:solidFill>
              </a:rPr>
              <a:t>8</a:t>
            </a:r>
          </a:p>
          <a:p>
            <a:r>
              <a:rPr lang="en-GB" sz="2400" dirty="0">
                <a:solidFill>
                  <a:schemeClr val="tx1">
                    <a:lumMod val="85000"/>
                  </a:schemeClr>
                </a:solidFill>
              </a:rPr>
              <a:t>9</a:t>
            </a:r>
            <a:endParaRPr lang="en-US" sz="2400" dirty="0">
              <a:solidFill>
                <a:schemeClr val="tx1">
                  <a:lumMod val="85000"/>
                </a:schemeClr>
              </a:solidFill>
            </a:endParaRPr>
          </a:p>
        </p:txBody>
      </p:sp>
      <p:sp>
        <p:nvSpPr>
          <p:cNvPr id="78" name="Rectangle 77">
            <a:extLst>
              <a:ext uri="{FF2B5EF4-FFF2-40B4-BE49-F238E27FC236}">
                <a16:creationId xmlns:a16="http://schemas.microsoft.com/office/drawing/2014/main" id="{49C0AC09-F340-E448-09AB-6CFF90CD62FC}"/>
              </a:ext>
            </a:extLst>
          </p:cNvPr>
          <p:cNvSpPr/>
          <p:nvPr/>
        </p:nvSpPr>
        <p:spPr>
          <a:xfrm>
            <a:off x="7998476" y="2023774"/>
            <a:ext cx="690847" cy="404743"/>
          </a:xfrm>
          <a:prstGeom prst="rect">
            <a:avLst/>
          </a:prstGeom>
          <a:solidFill>
            <a:schemeClr val="tx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True</a:t>
            </a:r>
            <a:endParaRPr lang="en-US" dirty="0">
              <a:solidFill>
                <a:schemeClr val="bg1"/>
              </a:solidFill>
            </a:endParaRPr>
          </a:p>
        </p:txBody>
      </p:sp>
      <p:sp>
        <p:nvSpPr>
          <p:cNvPr id="79" name="Rectangle 78">
            <a:extLst>
              <a:ext uri="{FF2B5EF4-FFF2-40B4-BE49-F238E27FC236}">
                <a16:creationId xmlns:a16="http://schemas.microsoft.com/office/drawing/2014/main" id="{084B251E-DCEE-C4AE-B4DC-F11F3C5153B6}"/>
              </a:ext>
            </a:extLst>
          </p:cNvPr>
          <p:cNvSpPr/>
          <p:nvPr/>
        </p:nvSpPr>
        <p:spPr>
          <a:xfrm>
            <a:off x="8821034" y="2021008"/>
            <a:ext cx="690847" cy="404743"/>
          </a:xfrm>
          <a:prstGeom prst="rect">
            <a:avLst/>
          </a:prstGeom>
          <a:solidFill>
            <a:schemeClr val="tx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Pred</a:t>
            </a:r>
            <a:endParaRPr lang="en-US" dirty="0">
              <a:solidFill>
                <a:schemeClr val="bg1"/>
              </a:solidFill>
            </a:endParaRPr>
          </a:p>
        </p:txBody>
      </p:sp>
      <p:cxnSp>
        <p:nvCxnSpPr>
          <p:cNvPr id="86" name="Connector: Elbow 85">
            <a:extLst>
              <a:ext uri="{FF2B5EF4-FFF2-40B4-BE49-F238E27FC236}">
                <a16:creationId xmlns:a16="http://schemas.microsoft.com/office/drawing/2014/main" id="{D7EAC4DC-B3EA-A5B7-0AA2-40A2C976F40D}"/>
              </a:ext>
            </a:extLst>
          </p:cNvPr>
          <p:cNvCxnSpPr>
            <a:cxnSpLocks/>
            <a:endCxn id="93" idx="3"/>
          </p:cNvCxnSpPr>
          <p:nvPr/>
        </p:nvCxnSpPr>
        <p:spPr>
          <a:xfrm>
            <a:off x="9320106" y="3784105"/>
            <a:ext cx="4858" cy="733998"/>
          </a:xfrm>
          <a:prstGeom prst="bentConnector3">
            <a:avLst>
              <a:gd name="adj1" fmla="val 11740263"/>
            </a:avLst>
          </a:prstGeom>
          <a:ln w="19050">
            <a:solidFill>
              <a:srgbClr val="C00000"/>
            </a:solidFill>
            <a:prstDash val="sysDot"/>
            <a:headEnd type="triangle"/>
            <a:tailEnd type="triangle"/>
          </a:ln>
        </p:spPr>
        <p:style>
          <a:lnRef idx="1">
            <a:schemeClr val="accent5"/>
          </a:lnRef>
          <a:fillRef idx="0">
            <a:schemeClr val="accent5"/>
          </a:fillRef>
          <a:effectRef idx="0">
            <a:schemeClr val="accent5"/>
          </a:effectRef>
          <a:fontRef idx="minor">
            <a:schemeClr val="tx1"/>
          </a:fontRef>
        </p:style>
      </p:cxnSp>
      <p:sp>
        <p:nvSpPr>
          <p:cNvPr id="93" name="TextBox 92">
            <a:extLst>
              <a:ext uri="{FF2B5EF4-FFF2-40B4-BE49-F238E27FC236}">
                <a16:creationId xmlns:a16="http://schemas.microsoft.com/office/drawing/2014/main" id="{4B3E41D8-881D-D306-62F6-310BEA411A95}"/>
              </a:ext>
            </a:extLst>
          </p:cNvPr>
          <p:cNvSpPr txBox="1"/>
          <p:nvPr/>
        </p:nvSpPr>
        <p:spPr>
          <a:xfrm>
            <a:off x="9011319" y="4333437"/>
            <a:ext cx="313645" cy="369332"/>
          </a:xfrm>
          <a:prstGeom prst="rect">
            <a:avLst/>
          </a:prstGeom>
          <a:noFill/>
        </p:spPr>
        <p:txBody>
          <a:bodyPr wrap="square" rtlCol="0">
            <a:spAutoFit/>
          </a:bodyPr>
          <a:lstStyle/>
          <a:p>
            <a:endParaRPr lang="en-US" dirty="0"/>
          </a:p>
        </p:txBody>
      </p:sp>
      <p:sp>
        <p:nvSpPr>
          <p:cNvPr id="97" name="TextBox 96">
            <a:extLst>
              <a:ext uri="{FF2B5EF4-FFF2-40B4-BE49-F238E27FC236}">
                <a16:creationId xmlns:a16="http://schemas.microsoft.com/office/drawing/2014/main" id="{D0E72B35-8419-B8DF-ABB4-74B0BCFDF236}"/>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sp>
        <p:nvSpPr>
          <p:cNvPr id="100" name="TextBox 99">
            <a:extLst>
              <a:ext uri="{FF2B5EF4-FFF2-40B4-BE49-F238E27FC236}">
                <a16:creationId xmlns:a16="http://schemas.microsoft.com/office/drawing/2014/main" id="{A85C6919-F798-241B-7DC0-E8134C2956AF}"/>
              </a:ext>
            </a:extLst>
          </p:cNvPr>
          <p:cNvSpPr txBox="1"/>
          <p:nvPr/>
        </p:nvSpPr>
        <p:spPr>
          <a:xfrm>
            <a:off x="9904756" y="3968771"/>
            <a:ext cx="319318" cy="369332"/>
          </a:xfrm>
          <a:prstGeom prst="rect">
            <a:avLst/>
          </a:prstGeom>
          <a:noFill/>
        </p:spPr>
        <p:txBody>
          <a:bodyPr wrap="square" rtlCol="0">
            <a:spAutoFit/>
          </a:bodyPr>
          <a:lstStyle/>
          <a:p>
            <a:r>
              <a:rPr lang="en-GB" dirty="0">
                <a:solidFill>
                  <a:srgbClr val="FF0000"/>
                </a:solidFill>
              </a:rPr>
              <a:t>2</a:t>
            </a:r>
            <a:endParaRPr lang="en-US" dirty="0">
              <a:solidFill>
                <a:srgbClr val="FF0000"/>
              </a:solidFill>
            </a:endParaRPr>
          </a:p>
        </p:txBody>
      </p:sp>
    </p:spTree>
    <p:extLst>
      <p:ext uri="{BB962C8B-B14F-4D97-AF65-F5344CB8AC3E}">
        <p14:creationId xmlns:p14="http://schemas.microsoft.com/office/powerpoint/2010/main" val="215881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A diagram of a process flow&#10;&#10;Description automatically generated">
            <a:extLst>
              <a:ext uri="{FF2B5EF4-FFF2-40B4-BE49-F238E27FC236}">
                <a16:creationId xmlns:a16="http://schemas.microsoft.com/office/drawing/2014/main" id="{2B019156-054E-B050-E88E-E8F823E2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796" y="2729254"/>
            <a:ext cx="3939172" cy="3126040"/>
          </a:xfrm>
          <a:prstGeom prst="rect">
            <a:avLst/>
          </a:prstGeom>
          <a:ln>
            <a:noFill/>
          </a:ln>
        </p:spPr>
      </p:pic>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De </a:t>
            </a:r>
            <a:r>
              <a:rPr lang="en-GB" dirty="0">
                <a:solidFill>
                  <a:srgbClr val="386647"/>
                </a:solidFill>
              </a:rPr>
              <a:t>optimizer </a:t>
            </a:r>
            <a:r>
              <a:rPr lang="en-GB" dirty="0"/>
              <a:t>van </a:t>
            </a:r>
            <a:r>
              <a:rPr lang="en-GB" dirty="0" err="1"/>
              <a:t>een</a:t>
            </a:r>
            <a:r>
              <a:rPr lang="en-GB" dirty="0"/>
              <a:t> </a:t>
            </a:r>
            <a:r>
              <a:rPr lang="en-GB" dirty="0" err="1"/>
              <a:t>netwerk</a:t>
            </a:r>
            <a:endParaRPr lang="en-US" dirty="0"/>
          </a:p>
        </p:txBody>
      </p:sp>
      <p:sp>
        <p:nvSpPr>
          <p:cNvPr id="2" name="TextBox 1">
            <a:extLst>
              <a:ext uri="{FF2B5EF4-FFF2-40B4-BE49-F238E27FC236}">
                <a16:creationId xmlns:a16="http://schemas.microsoft.com/office/drawing/2014/main" id="{7E95F9D4-8B93-9CD3-5078-9F056F035BE6}"/>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sp>
        <p:nvSpPr>
          <p:cNvPr id="12" name="Oval 11">
            <a:extLst>
              <a:ext uri="{FF2B5EF4-FFF2-40B4-BE49-F238E27FC236}">
                <a16:creationId xmlns:a16="http://schemas.microsoft.com/office/drawing/2014/main" id="{5ED56FDA-9047-7580-4FD2-A1664E3E495B}"/>
              </a:ext>
            </a:extLst>
          </p:cNvPr>
          <p:cNvSpPr/>
          <p:nvPr/>
        </p:nvSpPr>
        <p:spPr>
          <a:xfrm>
            <a:off x="2394613" y="2534926"/>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1</a:t>
            </a:r>
            <a:endParaRPr lang="en-US" dirty="0">
              <a:latin typeface="Arial Black" panose="020B0A04020102020204" pitchFamily="34" charset="0"/>
            </a:endParaRPr>
          </a:p>
        </p:txBody>
      </p:sp>
      <p:sp>
        <p:nvSpPr>
          <p:cNvPr id="14" name="Oval 13">
            <a:extLst>
              <a:ext uri="{FF2B5EF4-FFF2-40B4-BE49-F238E27FC236}">
                <a16:creationId xmlns:a16="http://schemas.microsoft.com/office/drawing/2014/main" id="{7EFB4981-F2D8-11BA-9C18-DA036B01F94A}"/>
              </a:ext>
            </a:extLst>
          </p:cNvPr>
          <p:cNvSpPr/>
          <p:nvPr/>
        </p:nvSpPr>
        <p:spPr>
          <a:xfrm>
            <a:off x="4391448" y="3958404"/>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2</a:t>
            </a:r>
            <a:endParaRPr lang="en-US" dirty="0">
              <a:latin typeface="Arial Black" panose="020B0A04020102020204" pitchFamily="34" charset="0"/>
            </a:endParaRPr>
          </a:p>
        </p:txBody>
      </p:sp>
      <p:sp>
        <p:nvSpPr>
          <p:cNvPr id="16" name="Oval 15">
            <a:extLst>
              <a:ext uri="{FF2B5EF4-FFF2-40B4-BE49-F238E27FC236}">
                <a16:creationId xmlns:a16="http://schemas.microsoft.com/office/drawing/2014/main" id="{33BBEAD7-DDE9-4F59-E5CC-83BBE6E65984}"/>
              </a:ext>
            </a:extLst>
          </p:cNvPr>
          <p:cNvSpPr/>
          <p:nvPr/>
        </p:nvSpPr>
        <p:spPr>
          <a:xfrm>
            <a:off x="4328999" y="5244774"/>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3</a:t>
            </a:r>
            <a:endParaRPr lang="en-US" dirty="0">
              <a:latin typeface="Arial Black" panose="020B0A04020102020204" pitchFamily="34" charset="0"/>
            </a:endParaRPr>
          </a:p>
        </p:txBody>
      </p:sp>
      <p:cxnSp>
        <p:nvCxnSpPr>
          <p:cNvPr id="19" name="Straight Connector 18">
            <a:extLst>
              <a:ext uri="{FF2B5EF4-FFF2-40B4-BE49-F238E27FC236}">
                <a16:creationId xmlns:a16="http://schemas.microsoft.com/office/drawing/2014/main" id="{F49179A2-A3E8-B55A-997B-DEC0E736D9C4}"/>
              </a:ext>
            </a:extLst>
          </p:cNvPr>
          <p:cNvCxnSpPr/>
          <p:nvPr/>
        </p:nvCxnSpPr>
        <p:spPr>
          <a:xfrm>
            <a:off x="6623384" y="1943453"/>
            <a:ext cx="0" cy="4301289"/>
          </a:xfrm>
          <a:prstGeom prst="line">
            <a:avLst/>
          </a:prstGeom>
          <a:ln w="76200">
            <a:solidFill>
              <a:srgbClr val="5D7D4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B77-9978-103D-6E3C-AA2EB226549D}"/>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sp>
        <p:nvSpPr>
          <p:cNvPr id="5" name="TextBox 4">
            <a:extLst>
              <a:ext uri="{FF2B5EF4-FFF2-40B4-BE49-F238E27FC236}">
                <a16:creationId xmlns:a16="http://schemas.microsoft.com/office/drawing/2014/main" id="{DC48268F-0D48-4EE0-9083-BA3934BBC2FB}"/>
              </a:ext>
            </a:extLst>
          </p:cNvPr>
          <p:cNvSpPr txBox="1"/>
          <p:nvPr/>
        </p:nvSpPr>
        <p:spPr>
          <a:xfrm>
            <a:off x="6982277" y="3359513"/>
            <a:ext cx="527709" cy="861774"/>
          </a:xfrm>
          <a:prstGeom prst="rect">
            <a:avLst/>
          </a:prstGeom>
          <a:noFill/>
        </p:spPr>
        <p:txBody>
          <a:bodyPr wrap="square" rtlCol="0">
            <a:spAutoFit/>
          </a:bodyPr>
          <a:lstStyle/>
          <a:p>
            <a:pPr algn="ctr"/>
            <a:r>
              <a:rPr lang="en-GB" sz="1600" dirty="0">
                <a:solidFill>
                  <a:srgbClr val="C00000"/>
                </a:solidFill>
              </a:rPr>
              <a:t>.8</a:t>
            </a:r>
          </a:p>
          <a:p>
            <a:pPr algn="ctr"/>
            <a:r>
              <a:rPr lang="en-GB" sz="1600" dirty="0">
                <a:solidFill>
                  <a:schemeClr val="bg1"/>
                </a:solidFill>
              </a:rPr>
              <a:t>0</a:t>
            </a:r>
          </a:p>
          <a:p>
            <a:pPr algn="ctr"/>
            <a:r>
              <a:rPr lang="en-GB" sz="1600" dirty="0">
                <a:solidFill>
                  <a:srgbClr val="C00000"/>
                </a:solidFill>
              </a:rPr>
              <a:t>.2</a:t>
            </a:r>
          </a:p>
        </p:txBody>
      </p:sp>
      <p:sp>
        <p:nvSpPr>
          <p:cNvPr id="6" name="Left Brace 5">
            <a:extLst>
              <a:ext uri="{FF2B5EF4-FFF2-40B4-BE49-F238E27FC236}">
                <a16:creationId xmlns:a16="http://schemas.microsoft.com/office/drawing/2014/main" id="{23D52DE2-DD7C-61CE-CDEA-5D6C021602E7}"/>
              </a:ext>
            </a:extLst>
          </p:cNvPr>
          <p:cNvSpPr/>
          <p:nvPr/>
        </p:nvSpPr>
        <p:spPr>
          <a:xfrm rot="5400000">
            <a:off x="7190015" y="3185190"/>
            <a:ext cx="149748" cy="3078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8EA94885-C591-F490-8631-4274F280B775}"/>
              </a:ext>
            </a:extLst>
          </p:cNvPr>
          <p:cNvSpPr/>
          <p:nvPr/>
        </p:nvSpPr>
        <p:spPr>
          <a:xfrm rot="16200000">
            <a:off x="7168966" y="4034290"/>
            <a:ext cx="154332" cy="35422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B67BD18A-B02C-267B-CE51-F45BD8F86677}"/>
              </a:ext>
            </a:extLst>
          </p:cNvPr>
          <p:cNvSpPr txBox="1"/>
          <p:nvPr/>
        </p:nvSpPr>
        <p:spPr>
          <a:xfrm>
            <a:off x="6904049" y="2962280"/>
            <a:ext cx="684163" cy="276999"/>
          </a:xfrm>
          <a:prstGeom prst="rect">
            <a:avLst/>
          </a:prstGeom>
          <a:noFill/>
        </p:spPr>
        <p:txBody>
          <a:bodyPr wrap="square" rtlCol="0">
            <a:spAutoFit/>
          </a:bodyPr>
          <a:lstStyle/>
          <a:p>
            <a:pPr algn="ctr"/>
            <a:r>
              <a:rPr lang="en-GB" sz="1200" dirty="0">
                <a:solidFill>
                  <a:srgbClr val="FF0000"/>
                </a:solidFill>
              </a:rPr>
              <a:t>Input</a:t>
            </a:r>
            <a:endParaRPr lang="en-US" dirty="0">
              <a:solidFill>
                <a:srgbClr val="FF0000"/>
              </a:solidFill>
            </a:endParaRPr>
          </a:p>
        </p:txBody>
      </p:sp>
      <p:sp>
        <p:nvSpPr>
          <p:cNvPr id="65" name="Rectangle 64">
            <a:extLst>
              <a:ext uri="{FF2B5EF4-FFF2-40B4-BE49-F238E27FC236}">
                <a16:creationId xmlns:a16="http://schemas.microsoft.com/office/drawing/2014/main" id="{45ABD3D9-12B4-378C-58FC-876D77E7A1DF}"/>
              </a:ext>
            </a:extLst>
          </p:cNvPr>
          <p:cNvSpPr/>
          <p:nvPr/>
        </p:nvSpPr>
        <p:spPr>
          <a:xfrm>
            <a:off x="7639558" y="3284639"/>
            <a:ext cx="487944" cy="98752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3" name="Oval 72">
            <a:extLst>
              <a:ext uri="{FF2B5EF4-FFF2-40B4-BE49-F238E27FC236}">
                <a16:creationId xmlns:a16="http://schemas.microsoft.com/office/drawing/2014/main" id="{56D24223-4894-BED1-E87C-38B4492D69AA}"/>
              </a:ext>
            </a:extLst>
          </p:cNvPr>
          <p:cNvSpPr/>
          <p:nvPr/>
        </p:nvSpPr>
        <p:spPr>
          <a:xfrm>
            <a:off x="7706032" y="3359513"/>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74" name="Oval 73">
            <a:extLst>
              <a:ext uri="{FF2B5EF4-FFF2-40B4-BE49-F238E27FC236}">
                <a16:creationId xmlns:a16="http://schemas.microsoft.com/office/drawing/2014/main" id="{0C1BCEE8-111C-9349-B980-57ACC4A850E7}"/>
              </a:ext>
            </a:extLst>
          </p:cNvPr>
          <p:cNvSpPr/>
          <p:nvPr/>
        </p:nvSpPr>
        <p:spPr>
          <a:xfrm>
            <a:off x="7706202" y="3813239"/>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grpSp>
        <p:nvGrpSpPr>
          <p:cNvPr id="200" name="Group 199">
            <a:extLst>
              <a:ext uri="{FF2B5EF4-FFF2-40B4-BE49-F238E27FC236}">
                <a16:creationId xmlns:a16="http://schemas.microsoft.com/office/drawing/2014/main" id="{0C1751EE-D9EE-34DD-97C6-CBFC83BB4099}"/>
              </a:ext>
            </a:extLst>
          </p:cNvPr>
          <p:cNvGrpSpPr/>
          <p:nvPr/>
        </p:nvGrpSpPr>
        <p:grpSpPr>
          <a:xfrm>
            <a:off x="7286261" y="3526514"/>
            <a:ext cx="440037" cy="499598"/>
            <a:chOff x="7286261" y="3526514"/>
            <a:chExt cx="440037" cy="499598"/>
          </a:xfrm>
        </p:grpSpPr>
        <p:cxnSp>
          <p:nvCxnSpPr>
            <p:cNvPr id="77" name="Straight Connector 76">
              <a:extLst>
                <a:ext uri="{FF2B5EF4-FFF2-40B4-BE49-F238E27FC236}">
                  <a16:creationId xmlns:a16="http://schemas.microsoft.com/office/drawing/2014/main" id="{D020461E-6C52-30B7-2036-D95FBC0696A6}"/>
                </a:ext>
              </a:extLst>
            </p:cNvPr>
            <p:cNvCxnSpPr>
              <a:endCxn id="73" idx="2"/>
            </p:cNvCxnSpPr>
            <p:nvPr/>
          </p:nvCxnSpPr>
          <p:spPr>
            <a:xfrm flipV="1">
              <a:off x="7327900" y="3529612"/>
              <a:ext cx="378132" cy="988"/>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78" name="Straight Connector 77">
              <a:extLst>
                <a:ext uri="{FF2B5EF4-FFF2-40B4-BE49-F238E27FC236}">
                  <a16:creationId xmlns:a16="http://schemas.microsoft.com/office/drawing/2014/main" id="{638DCFCE-4D4A-8D9A-827D-93686DA3B6DA}"/>
                </a:ext>
              </a:extLst>
            </p:cNvPr>
            <p:cNvCxnSpPr>
              <a:cxnSpLocks/>
            </p:cNvCxnSpPr>
            <p:nvPr/>
          </p:nvCxnSpPr>
          <p:spPr>
            <a:xfrm>
              <a:off x="7327900" y="3540603"/>
              <a:ext cx="398398" cy="390222"/>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88" name="Straight Connector 87">
              <a:extLst>
                <a:ext uri="{FF2B5EF4-FFF2-40B4-BE49-F238E27FC236}">
                  <a16:creationId xmlns:a16="http://schemas.microsoft.com/office/drawing/2014/main" id="{FE717F1F-566A-9CAD-B343-4F211F5B3328}"/>
                </a:ext>
              </a:extLst>
            </p:cNvPr>
            <p:cNvCxnSpPr>
              <a:cxnSpLocks/>
            </p:cNvCxnSpPr>
            <p:nvPr/>
          </p:nvCxnSpPr>
          <p:spPr>
            <a:xfrm>
              <a:off x="7296150" y="3774585"/>
              <a:ext cx="428316" cy="153142"/>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90" name="Straight Connector 89">
              <a:extLst>
                <a:ext uri="{FF2B5EF4-FFF2-40B4-BE49-F238E27FC236}">
                  <a16:creationId xmlns:a16="http://schemas.microsoft.com/office/drawing/2014/main" id="{4D28D98E-B6AC-A84F-457F-0CB224E8DB94}"/>
                </a:ext>
              </a:extLst>
            </p:cNvPr>
            <p:cNvCxnSpPr>
              <a:cxnSpLocks/>
            </p:cNvCxnSpPr>
            <p:nvPr/>
          </p:nvCxnSpPr>
          <p:spPr>
            <a:xfrm flipV="1">
              <a:off x="7286261" y="3526514"/>
              <a:ext cx="419771" cy="251886"/>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94" name="Straight Connector 93">
              <a:extLst>
                <a:ext uri="{FF2B5EF4-FFF2-40B4-BE49-F238E27FC236}">
                  <a16:creationId xmlns:a16="http://schemas.microsoft.com/office/drawing/2014/main" id="{6BC420EC-0623-3750-EC1C-9289CDA04E23}"/>
                </a:ext>
              </a:extLst>
            </p:cNvPr>
            <p:cNvCxnSpPr>
              <a:cxnSpLocks/>
            </p:cNvCxnSpPr>
            <p:nvPr/>
          </p:nvCxnSpPr>
          <p:spPr>
            <a:xfrm flipV="1">
              <a:off x="7327900" y="3940828"/>
              <a:ext cx="396566" cy="78471"/>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4406CE65-3411-FA05-953E-595A6A7B56E8}"/>
                </a:ext>
              </a:extLst>
            </p:cNvPr>
            <p:cNvCxnSpPr>
              <a:cxnSpLocks/>
              <a:endCxn id="73" idx="2"/>
            </p:cNvCxnSpPr>
            <p:nvPr/>
          </p:nvCxnSpPr>
          <p:spPr>
            <a:xfrm flipV="1">
              <a:off x="7327900" y="3529612"/>
              <a:ext cx="378132" cy="496500"/>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grpSp>
      <p:grpSp>
        <p:nvGrpSpPr>
          <p:cNvPr id="123" name="Group 122">
            <a:extLst>
              <a:ext uri="{FF2B5EF4-FFF2-40B4-BE49-F238E27FC236}">
                <a16:creationId xmlns:a16="http://schemas.microsoft.com/office/drawing/2014/main" id="{5DA52C66-671E-09AC-CC70-3655824926EF}"/>
              </a:ext>
            </a:extLst>
          </p:cNvPr>
          <p:cNvGrpSpPr/>
          <p:nvPr/>
        </p:nvGrpSpPr>
        <p:grpSpPr>
          <a:xfrm>
            <a:off x="8444919" y="3280824"/>
            <a:ext cx="487944" cy="987522"/>
            <a:chOff x="8444919" y="3280824"/>
            <a:chExt cx="487944" cy="987522"/>
          </a:xfrm>
        </p:grpSpPr>
        <p:sp>
          <p:nvSpPr>
            <p:cNvPr id="108" name="Rectangle 107">
              <a:extLst>
                <a:ext uri="{FF2B5EF4-FFF2-40B4-BE49-F238E27FC236}">
                  <a16:creationId xmlns:a16="http://schemas.microsoft.com/office/drawing/2014/main" id="{B7E6A5C6-0AD4-F12E-E02B-880BF0547667}"/>
                </a:ext>
              </a:extLst>
            </p:cNvPr>
            <p:cNvSpPr/>
            <p:nvPr/>
          </p:nvSpPr>
          <p:spPr>
            <a:xfrm>
              <a:off x="8444919" y="3280824"/>
              <a:ext cx="487944" cy="98752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CB176F67-F5F2-83BB-E359-C57DA1ACFC3E}"/>
                </a:ext>
              </a:extLst>
            </p:cNvPr>
            <p:cNvSpPr/>
            <p:nvPr/>
          </p:nvSpPr>
          <p:spPr>
            <a:xfrm>
              <a:off x="8511393" y="3355698"/>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110" name="Oval 109">
              <a:extLst>
                <a:ext uri="{FF2B5EF4-FFF2-40B4-BE49-F238E27FC236}">
                  <a16:creationId xmlns:a16="http://schemas.microsoft.com/office/drawing/2014/main" id="{0C4E6E14-5A13-A1AA-8008-AB381F2C8777}"/>
                </a:ext>
              </a:extLst>
            </p:cNvPr>
            <p:cNvSpPr/>
            <p:nvPr/>
          </p:nvSpPr>
          <p:spPr>
            <a:xfrm>
              <a:off x="8511563" y="3809424"/>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grpSp>
      <p:grpSp>
        <p:nvGrpSpPr>
          <p:cNvPr id="122" name="Group 121">
            <a:extLst>
              <a:ext uri="{FF2B5EF4-FFF2-40B4-BE49-F238E27FC236}">
                <a16:creationId xmlns:a16="http://schemas.microsoft.com/office/drawing/2014/main" id="{D79EA69D-C985-0E07-9CA6-220ABFC7CB8D}"/>
              </a:ext>
            </a:extLst>
          </p:cNvPr>
          <p:cNvGrpSpPr/>
          <p:nvPr/>
        </p:nvGrpSpPr>
        <p:grpSpPr>
          <a:xfrm>
            <a:off x="8061027" y="3521184"/>
            <a:ext cx="450536" cy="462154"/>
            <a:chOff x="8061027" y="3521184"/>
            <a:chExt cx="450536" cy="462154"/>
          </a:xfrm>
        </p:grpSpPr>
        <p:cxnSp>
          <p:nvCxnSpPr>
            <p:cNvPr id="111" name="Straight Connector 110">
              <a:extLst>
                <a:ext uri="{FF2B5EF4-FFF2-40B4-BE49-F238E27FC236}">
                  <a16:creationId xmlns:a16="http://schemas.microsoft.com/office/drawing/2014/main" id="{08A1D731-89DE-A7B6-F247-245363D7B5AC}"/>
                </a:ext>
              </a:extLst>
            </p:cNvPr>
            <p:cNvCxnSpPr>
              <a:cxnSpLocks/>
            </p:cNvCxnSpPr>
            <p:nvPr/>
          </p:nvCxnSpPr>
          <p:spPr>
            <a:xfrm>
              <a:off x="8061027" y="3521184"/>
              <a:ext cx="442102" cy="0"/>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13" name="Straight Connector 112">
              <a:extLst>
                <a:ext uri="{FF2B5EF4-FFF2-40B4-BE49-F238E27FC236}">
                  <a16:creationId xmlns:a16="http://schemas.microsoft.com/office/drawing/2014/main" id="{DD8B4C07-7725-A391-A979-4A8A64F19D6D}"/>
                </a:ext>
              </a:extLst>
            </p:cNvPr>
            <p:cNvCxnSpPr>
              <a:cxnSpLocks/>
              <a:stCxn id="73" idx="6"/>
            </p:cNvCxnSpPr>
            <p:nvPr/>
          </p:nvCxnSpPr>
          <p:spPr>
            <a:xfrm>
              <a:off x="8061027" y="3529612"/>
              <a:ext cx="450366" cy="449911"/>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16" name="Straight Connector 115">
              <a:extLst>
                <a:ext uri="{FF2B5EF4-FFF2-40B4-BE49-F238E27FC236}">
                  <a16:creationId xmlns:a16="http://schemas.microsoft.com/office/drawing/2014/main" id="{6E50F7AC-CA30-B8B9-2B51-843D4B85C68E}"/>
                </a:ext>
              </a:extLst>
            </p:cNvPr>
            <p:cNvCxnSpPr>
              <a:cxnSpLocks/>
              <a:stCxn id="74" idx="6"/>
            </p:cNvCxnSpPr>
            <p:nvPr/>
          </p:nvCxnSpPr>
          <p:spPr>
            <a:xfrm flipV="1">
              <a:off x="8061197" y="3529612"/>
              <a:ext cx="441932" cy="453726"/>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19" name="Straight Connector 118">
              <a:extLst>
                <a:ext uri="{FF2B5EF4-FFF2-40B4-BE49-F238E27FC236}">
                  <a16:creationId xmlns:a16="http://schemas.microsoft.com/office/drawing/2014/main" id="{2070D794-9F06-38D5-FB58-EED9E7A40784}"/>
                </a:ext>
              </a:extLst>
            </p:cNvPr>
            <p:cNvCxnSpPr>
              <a:cxnSpLocks/>
              <a:stCxn id="74" idx="6"/>
              <a:endCxn id="110" idx="2"/>
            </p:cNvCxnSpPr>
            <p:nvPr/>
          </p:nvCxnSpPr>
          <p:spPr>
            <a:xfrm flipV="1">
              <a:off x="8061197" y="3979523"/>
              <a:ext cx="450366" cy="3815"/>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grpSp>
      <p:grpSp>
        <p:nvGrpSpPr>
          <p:cNvPr id="124" name="Group 123">
            <a:extLst>
              <a:ext uri="{FF2B5EF4-FFF2-40B4-BE49-F238E27FC236}">
                <a16:creationId xmlns:a16="http://schemas.microsoft.com/office/drawing/2014/main" id="{777D0E4B-D5CC-A1F3-794C-45C92D34E897}"/>
              </a:ext>
            </a:extLst>
          </p:cNvPr>
          <p:cNvGrpSpPr/>
          <p:nvPr/>
        </p:nvGrpSpPr>
        <p:grpSpPr>
          <a:xfrm>
            <a:off x="8843004" y="3523490"/>
            <a:ext cx="450536" cy="462154"/>
            <a:chOff x="8061027" y="3521184"/>
            <a:chExt cx="450536" cy="462154"/>
          </a:xfrm>
        </p:grpSpPr>
        <p:cxnSp>
          <p:nvCxnSpPr>
            <p:cNvPr id="125" name="Straight Connector 124">
              <a:extLst>
                <a:ext uri="{FF2B5EF4-FFF2-40B4-BE49-F238E27FC236}">
                  <a16:creationId xmlns:a16="http://schemas.microsoft.com/office/drawing/2014/main" id="{D418B32E-1794-63B5-B7EF-F2DC6D8C792D}"/>
                </a:ext>
              </a:extLst>
            </p:cNvPr>
            <p:cNvCxnSpPr>
              <a:cxnSpLocks/>
            </p:cNvCxnSpPr>
            <p:nvPr/>
          </p:nvCxnSpPr>
          <p:spPr>
            <a:xfrm>
              <a:off x="8061027" y="3521184"/>
              <a:ext cx="442102" cy="0"/>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26" name="Straight Connector 125">
              <a:extLst>
                <a:ext uri="{FF2B5EF4-FFF2-40B4-BE49-F238E27FC236}">
                  <a16:creationId xmlns:a16="http://schemas.microsoft.com/office/drawing/2014/main" id="{621039B4-95AE-E275-46BF-4404F9F6A058}"/>
                </a:ext>
              </a:extLst>
            </p:cNvPr>
            <p:cNvCxnSpPr>
              <a:cxnSpLocks/>
            </p:cNvCxnSpPr>
            <p:nvPr/>
          </p:nvCxnSpPr>
          <p:spPr>
            <a:xfrm>
              <a:off x="8061027" y="3529612"/>
              <a:ext cx="450366" cy="449911"/>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27" name="Straight Connector 126">
              <a:extLst>
                <a:ext uri="{FF2B5EF4-FFF2-40B4-BE49-F238E27FC236}">
                  <a16:creationId xmlns:a16="http://schemas.microsoft.com/office/drawing/2014/main" id="{148F47D0-2DA9-DD30-FCED-730C5FAAFCA8}"/>
                </a:ext>
              </a:extLst>
            </p:cNvPr>
            <p:cNvCxnSpPr>
              <a:cxnSpLocks/>
            </p:cNvCxnSpPr>
            <p:nvPr/>
          </p:nvCxnSpPr>
          <p:spPr>
            <a:xfrm flipV="1">
              <a:off x="8061197" y="3529612"/>
              <a:ext cx="441932" cy="453726"/>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28" name="Straight Connector 127">
              <a:extLst>
                <a:ext uri="{FF2B5EF4-FFF2-40B4-BE49-F238E27FC236}">
                  <a16:creationId xmlns:a16="http://schemas.microsoft.com/office/drawing/2014/main" id="{6D85C197-7B5A-D184-1726-3202C2F1EA56}"/>
                </a:ext>
              </a:extLst>
            </p:cNvPr>
            <p:cNvCxnSpPr>
              <a:cxnSpLocks/>
            </p:cNvCxnSpPr>
            <p:nvPr/>
          </p:nvCxnSpPr>
          <p:spPr>
            <a:xfrm flipV="1">
              <a:off x="8061197" y="3979523"/>
              <a:ext cx="450366" cy="3815"/>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grpSp>
      <p:grpSp>
        <p:nvGrpSpPr>
          <p:cNvPr id="129" name="Group 128">
            <a:extLst>
              <a:ext uri="{FF2B5EF4-FFF2-40B4-BE49-F238E27FC236}">
                <a16:creationId xmlns:a16="http://schemas.microsoft.com/office/drawing/2014/main" id="{DB218143-CEDE-2B08-AF36-C8CBB2832D52}"/>
              </a:ext>
            </a:extLst>
          </p:cNvPr>
          <p:cNvGrpSpPr/>
          <p:nvPr/>
        </p:nvGrpSpPr>
        <p:grpSpPr>
          <a:xfrm>
            <a:off x="9293541" y="3280824"/>
            <a:ext cx="487944" cy="987522"/>
            <a:chOff x="8444919" y="3280824"/>
            <a:chExt cx="487944" cy="987522"/>
          </a:xfrm>
        </p:grpSpPr>
        <p:sp>
          <p:nvSpPr>
            <p:cNvPr id="130" name="Rectangle 129">
              <a:extLst>
                <a:ext uri="{FF2B5EF4-FFF2-40B4-BE49-F238E27FC236}">
                  <a16:creationId xmlns:a16="http://schemas.microsoft.com/office/drawing/2014/main" id="{FE125329-C67D-89DF-6998-C70CBC2D5098}"/>
                </a:ext>
              </a:extLst>
            </p:cNvPr>
            <p:cNvSpPr/>
            <p:nvPr/>
          </p:nvSpPr>
          <p:spPr>
            <a:xfrm>
              <a:off x="8444919" y="3280824"/>
              <a:ext cx="487944" cy="98752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5374171-08DE-BBFB-C0C6-76D0EF92DEDF}"/>
                </a:ext>
              </a:extLst>
            </p:cNvPr>
            <p:cNvSpPr/>
            <p:nvPr/>
          </p:nvSpPr>
          <p:spPr>
            <a:xfrm>
              <a:off x="8511393" y="3355698"/>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132" name="Oval 131">
              <a:extLst>
                <a:ext uri="{FF2B5EF4-FFF2-40B4-BE49-F238E27FC236}">
                  <a16:creationId xmlns:a16="http://schemas.microsoft.com/office/drawing/2014/main" id="{CD41D644-954F-44D7-907F-1330C51BBD5F}"/>
                </a:ext>
              </a:extLst>
            </p:cNvPr>
            <p:cNvSpPr/>
            <p:nvPr/>
          </p:nvSpPr>
          <p:spPr>
            <a:xfrm>
              <a:off x="8511563" y="3809424"/>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grpSp>
      <p:sp>
        <p:nvSpPr>
          <p:cNvPr id="133" name="TextBox 132">
            <a:extLst>
              <a:ext uri="{FF2B5EF4-FFF2-40B4-BE49-F238E27FC236}">
                <a16:creationId xmlns:a16="http://schemas.microsoft.com/office/drawing/2014/main" id="{9452F08C-F8B3-8226-D658-8EF0D9271380}"/>
              </a:ext>
            </a:extLst>
          </p:cNvPr>
          <p:cNvSpPr txBox="1"/>
          <p:nvPr/>
        </p:nvSpPr>
        <p:spPr>
          <a:xfrm>
            <a:off x="10269803" y="2997076"/>
            <a:ext cx="263214" cy="1708160"/>
          </a:xfrm>
          <a:prstGeom prst="rect">
            <a:avLst/>
          </a:prstGeom>
          <a:noFill/>
          <a:ln>
            <a:solidFill>
              <a:schemeClr val="bg1"/>
            </a:solidFill>
          </a:ln>
        </p:spPr>
        <p:txBody>
          <a:bodyPr wrap="none" rtlCol="0">
            <a:spAutoFit/>
          </a:bodyPr>
          <a:lstStyle/>
          <a:p>
            <a:r>
              <a:rPr lang="en-GB" sz="1050" dirty="0">
                <a:solidFill>
                  <a:schemeClr val="tx1">
                    <a:lumMod val="85000"/>
                  </a:schemeClr>
                </a:solidFill>
              </a:rPr>
              <a:t>0</a:t>
            </a:r>
          </a:p>
          <a:p>
            <a:r>
              <a:rPr lang="en-GB" sz="1050" dirty="0">
                <a:solidFill>
                  <a:schemeClr val="bg1"/>
                </a:solidFill>
              </a:rPr>
              <a:t>1</a:t>
            </a:r>
          </a:p>
          <a:p>
            <a:r>
              <a:rPr lang="en-GB" sz="1050" dirty="0">
                <a:solidFill>
                  <a:schemeClr val="tx1">
                    <a:lumMod val="85000"/>
                  </a:schemeClr>
                </a:solidFill>
              </a:rPr>
              <a:t>2</a:t>
            </a:r>
          </a:p>
          <a:p>
            <a:r>
              <a:rPr lang="en-GB" sz="1050" dirty="0">
                <a:solidFill>
                  <a:schemeClr val="tx1">
                    <a:lumMod val="85000"/>
                  </a:schemeClr>
                </a:solidFill>
              </a:rPr>
              <a:t>3</a:t>
            </a:r>
          </a:p>
          <a:p>
            <a:r>
              <a:rPr lang="en-GB" sz="1050" dirty="0">
                <a:solidFill>
                  <a:schemeClr val="tx1">
                    <a:lumMod val="85000"/>
                  </a:schemeClr>
                </a:solidFill>
              </a:rPr>
              <a:t>4</a:t>
            </a:r>
          </a:p>
          <a:p>
            <a:r>
              <a:rPr lang="en-GB" sz="1050" dirty="0">
                <a:solidFill>
                  <a:schemeClr val="tx1">
                    <a:lumMod val="85000"/>
                  </a:schemeClr>
                </a:solidFill>
              </a:rPr>
              <a:t>5</a:t>
            </a:r>
          </a:p>
          <a:p>
            <a:r>
              <a:rPr lang="en-GB" sz="1050" dirty="0">
                <a:solidFill>
                  <a:schemeClr val="tx1">
                    <a:lumMod val="85000"/>
                  </a:schemeClr>
                </a:solidFill>
              </a:rPr>
              <a:t>6</a:t>
            </a:r>
          </a:p>
          <a:p>
            <a:r>
              <a:rPr lang="en-GB" sz="1050" dirty="0">
                <a:solidFill>
                  <a:schemeClr val="tx1">
                    <a:lumMod val="85000"/>
                  </a:schemeClr>
                </a:solidFill>
              </a:rPr>
              <a:t>7</a:t>
            </a:r>
          </a:p>
          <a:p>
            <a:r>
              <a:rPr lang="en-GB" sz="1050" dirty="0">
                <a:solidFill>
                  <a:schemeClr val="tx1">
                    <a:lumMod val="85000"/>
                  </a:schemeClr>
                </a:solidFill>
              </a:rPr>
              <a:t>8</a:t>
            </a:r>
          </a:p>
          <a:p>
            <a:r>
              <a:rPr lang="en-GB" sz="1050" dirty="0">
                <a:solidFill>
                  <a:schemeClr val="tx1">
                    <a:lumMod val="85000"/>
                  </a:schemeClr>
                </a:solidFill>
              </a:rPr>
              <a:t>9</a:t>
            </a:r>
            <a:endParaRPr lang="en-US" sz="1050" dirty="0">
              <a:solidFill>
                <a:schemeClr val="tx1">
                  <a:lumMod val="85000"/>
                </a:schemeClr>
              </a:solidFill>
            </a:endParaRPr>
          </a:p>
        </p:txBody>
      </p:sp>
      <p:sp>
        <p:nvSpPr>
          <p:cNvPr id="187" name="TextBox 186">
            <a:extLst>
              <a:ext uri="{FF2B5EF4-FFF2-40B4-BE49-F238E27FC236}">
                <a16:creationId xmlns:a16="http://schemas.microsoft.com/office/drawing/2014/main" id="{4231C069-6FBA-5AA4-DFC8-A8A1C2C34EE9}"/>
              </a:ext>
            </a:extLst>
          </p:cNvPr>
          <p:cNvSpPr txBox="1"/>
          <p:nvPr/>
        </p:nvSpPr>
        <p:spPr>
          <a:xfrm>
            <a:off x="10269803" y="4798483"/>
            <a:ext cx="263214" cy="1708160"/>
          </a:xfrm>
          <a:prstGeom prst="rect">
            <a:avLst/>
          </a:prstGeom>
          <a:noFill/>
          <a:ln>
            <a:solidFill>
              <a:schemeClr val="bg1"/>
            </a:solidFill>
          </a:ln>
        </p:spPr>
        <p:txBody>
          <a:bodyPr wrap="none" rtlCol="0">
            <a:spAutoFit/>
          </a:bodyPr>
          <a:lstStyle/>
          <a:p>
            <a:r>
              <a:rPr lang="en-GB" sz="1050" dirty="0">
                <a:solidFill>
                  <a:schemeClr val="tx1">
                    <a:lumMod val="85000"/>
                  </a:schemeClr>
                </a:solidFill>
              </a:rPr>
              <a:t>0</a:t>
            </a:r>
          </a:p>
          <a:p>
            <a:r>
              <a:rPr lang="en-GB" sz="1050" dirty="0">
                <a:solidFill>
                  <a:schemeClr val="tx1">
                    <a:lumMod val="85000"/>
                  </a:schemeClr>
                </a:solidFill>
              </a:rPr>
              <a:t>1</a:t>
            </a:r>
          </a:p>
          <a:p>
            <a:r>
              <a:rPr lang="en-GB" sz="1050" dirty="0">
                <a:solidFill>
                  <a:schemeClr val="tx1">
                    <a:lumMod val="85000"/>
                  </a:schemeClr>
                </a:solidFill>
              </a:rPr>
              <a:t>2</a:t>
            </a:r>
          </a:p>
          <a:p>
            <a:r>
              <a:rPr lang="en-GB" sz="1050" dirty="0">
                <a:solidFill>
                  <a:schemeClr val="tx1">
                    <a:lumMod val="85000"/>
                  </a:schemeClr>
                </a:solidFill>
              </a:rPr>
              <a:t>3</a:t>
            </a:r>
          </a:p>
          <a:p>
            <a:r>
              <a:rPr lang="en-GB" sz="1050" dirty="0">
                <a:solidFill>
                  <a:schemeClr val="tx1">
                    <a:lumMod val="85000"/>
                  </a:schemeClr>
                </a:solidFill>
              </a:rPr>
              <a:t>4</a:t>
            </a:r>
          </a:p>
          <a:p>
            <a:r>
              <a:rPr lang="en-GB" sz="1050" dirty="0">
                <a:solidFill>
                  <a:schemeClr val="bg1"/>
                </a:solidFill>
              </a:rPr>
              <a:t>5</a:t>
            </a:r>
          </a:p>
          <a:p>
            <a:r>
              <a:rPr lang="en-GB" sz="1050" dirty="0">
                <a:solidFill>
                  <a:schemeClr val="tx1">
                    <a:lumMod val="85000"/>
                  </a:schemeClr>
                </a:solidFill>
              </a:rPr>
              <a:t>6</a:t>
            </a:r>
          </a:p>
          <a:p>
            <a:r>
              <a:rPr lang="en-GB" sz="1050" dirty="0">
                <a:solidFill>
                  <a:schemeClr val="tx1">
                    <a:lumMod val="85000"/>
                  </a:schemeClr>
                </a:solidFill>
              </a:rPr>
              <a:t>7</a:t>
            </a:r>
          </a:p>
          <a:p>
            <a:r>
              <a:rPr lang="en-GB" sz="1050" dirty="0">
                <a:solidFill>
                  <a:schemeClr val="tx1">
                    <a:lumMod val="85000"/>
                  </a:schemeClr>
                </a:solidFill>
              </a:rPr>
              <a:t>8</a:t>
            </a:r>
          </a:p>
          <a:p>
            <a:r>
              <a:rPr lang="en-GB" sz="1050" dirty="0">
                <a:solidFill>
                  <a:schemeClr val="tx1">
                    <a:lumMod val="85000"/>
                  </a:schemeClr>
                </a:solidFill>
              </a:rPr>
              <a:t>9</a:t>
            </a:r>
            <a:endParaRPr lang="en-US" sz="1050" dirty="0">
              <a:solidFill>
                <a:schemeClr val="tx1">
                  <a:lumMod val="85000"/>
                </a:schemeClr>
              </a:solidFill>
            </a:endParaRPr>
          </a:p>
        </p:txBody>
      </p:sp>
      <p:cxnSp>
        <p:nvCxnSpPr>
          <p:cNvPr id="188" name="Connector: Elbow 187">
            <a:extLst>
              <a:ext uri="{FF2B5EF4-FFF2-40B4-BE49-F238E27FC236}">
                <a16:creationId xmlns:a16="http://schemas.microsoft.com/office/drawing/2014/main" id="{87568C60-7666-1046-1DE5-1378771BDFAE}"/>
              </a:ext>
            </a:extLst>
          </p:cNvPr>
          <p:cNvCxnSpPr>
            <a:cxnSpLocks/>
            <a:stCxn id="193" idx="3"/>
            <a:endCxn id="196" idx="3"/>
          </p:cNvCxnSpPr>
          <p:nvPr/>
        </p:nvCxnSpPr>
        <p:spPr>
          <a:xfrm>
            <a:off x="10455808" y="3296117"/>
            <a:ext cx="36348" cy="2431583"/>
          </a:xfrm>
          <a:prstGeom prst="bentConnector3">
            <a:avLst>
              <a:gd name="adj1" fmla="val 728920"/>
            </a:avLst>
          </a:prstGeom>
          <a:ln w="19050">
            <a:solidFill>
              <a:srgbClr val="C00000"/>
            </a:solidFill>
            <a:prstDash val="sysDot"/>
            <a:headEnd type="triangle"/>
            <a:tailEnd type="triangle"/>
          </a:ln>
        </p:spPr>
        <p:style>
          <a:lnRef idx="1">
            <a:schemeClr val="accent5"/>
          </a:lnRef>
          <a:fillRef idx="0">
            <a:schemeClr val="accent5"/>
          </a:fillRef>
          <a:effectRef idx="0">
            <a:schemeClr val="accent5"/>
          </a:effectRef>
          <a:fontRef idx="minor">
            <a:schemeClr val="tx1"/>
          </a:fontRef>
        </p:style>
      </p:cxnSp>
      <p:sp>
        <p:nvSpPr>
          <p:cNvPr id="193" name="TextBox 192">
            <a:extLst>
              <a:ext uri="{FF2B5EF4-FFF2-40B4-BE49-F238E27FC236}">
                <a16:creationId xmlns:a16="http://schemas.microsoft.com/office/drawing/2014/main" id="{E69635B5-A160-AF6D-A2E1-5B2E065F2F0B}"/>
              </a:ext>
            </a:extLst>
          </p:cNvPr>
          <p:cNvSpPr txBox="1"/>
          <p:nvPr/>
        </p:nvSpPr>
        <p:spPr>
          <a:xfrm>
            <a:off x="10142163" y="3111451"/>
            <a:ext cx="313645" cy="369332"/>
          </a:xfrm>
          <a:prstGeom prst="rect">
            <a:avLst/>
          </a:prstGeom>
          <a:noFill/>
        </p:spPr>
        <p:txBody>
          <a:bodyPr wrap="square" rtlCol="0">
            <a:spAutoFit/>
          </a:bodyPr>
          <a:lstStyle/>
          <a:p>
            <a:endParaRPr lang="en-US" dirty="0"/>
          </a:p>
        </p:txBody>
      </p:sp>
      <p:sp>
        <p:nvSpPr>
          <p:cNvPr id="196" name="TextBox 195">
            <a:extLst>
              <a:ext uri="{FF2B5EF4-FFF2-40B4-BE49-F238E27FC236}">
                <a16:creationId xmlns:a16="http://schemas.microsoft.com/office/drawing/2014/main" id="{CB15C57F-1C83-B339-E4F5-AC733724D928}"/>
              </a:ext>
            </a:extLst>
          </p:cNvPr>
          <p:cNvSpPr txBox="1"/>
          <p:nvPr/>
        </p:nvSpPr>
        <p:spPr>
          <a:xfrm>
            <a:off x="10178511" y="5543034"/>
            <a:ext cx="313645" cy="369332"/>
          </a:xfrm>
          <a:prstGeom prst="rect">
            <a:avLst/>
          </a:prstGeom>
          <a:noFill/>
        </p:spPr>
        <p:txBody>
          <a:bodyPr wrap="square" rtlCol="0">
            <a:spAutoFit/>
          </a:bodyPr>
          <a:lstStyle/>
          <a:p>
            <a:endParaRPr lang="en-US" dirty="0"/>
          </a:p>
        </p:txBody>
      </p:sp>
      <p:sp>
        <p:nvSpPr>
          <p:cNvPr id="198" name="TextBox 197">
            <a:extLst>
              <a:ext uri="{FF2B5EF4-FFF2-40B4-BE49-F238E27FC236}">
                <a16:creationId xmlns:a16="http://schemas.microsoft.com/office/drawing/2014/main" id="{A3BC911D-CCE5-AF7E-24B1-B4A73BB08D99}"/>
              </a:ext>
            </a:extLst>
          </p:cNvPr>
          <p:cNvSpPr txBox="1"/>
          <p:nvPr/>
        </p:nvSpPr>
        <p:spPr>
          <a:xfrm>
            <a:off x="10750310" y="4221287"/>
            <a:ext cx="319318" cy="369332"/>
          </a:xfrm>
          <a:prstGeom prst="rect">
            <a:avLst/>
          </a:prstGeom>
          <a:noFill/>
        </p:spPr>
        <p:txBody>
          <a:bodyPr wrap="none" rtlCol="0">
            <a:spAutoFit/>
          </a:bodyPr>
          <a:lstStyle/>
          <a:p>
            <a:r>
              <a:rPr lang="en-GB" dirty="0">
                <a:solidFill>
                  <a:srgbClr val="FF0000"/>
                </a:solidFill>
              </a:rPr>
              <a:t>4</a:t>
            </a:r>
            <a:endParaRPr lang="en-US" dirty="0">
              <a:solidFill>
                <a:srgbClr val="FF0000"/>
              </a:solidFill>
            </a:endParaRPr>
          </a:p>
        </p:txBody>
      </p:sp>
      <p:pic>
        <p:nvPicPr>
          <p:cNvPr id="199" name="Picture 198" descr="A screen shot of a number&#10;&#10;Description automatically generated">
            <a:extLst>
              <a:ext uri="{FF2B5EF4-FFF2-40B4-BE49-F238E27FC236}">
                <a16:creationId xmlns:a16="http://schemas.microsoft.com/office/drawing/2014/main" id="{AAF2B278-D835-98BC-B114-27B5CBBE90F5}"/>
              </a:ext>
            </a:extLst>
          </p:cNvPr>
          <p:cNvPicPr>
            <a:picLocks noChangeAspect="1"/>
          </p:cNvPicPr>
          <p:nvPr/>
        </p:nvPicPr>
        <p:blipFill rotWithShape="1">
          <a:blip r:embed="rId4">
            <a:extLst>
              <a:ext uri="{28A0092B-C50C-407E-A947-70E740481C1C}">
                <a14:useLocalDpi xmlns:a14="http://schemas.microsoft.com/office/drawing/2010/main" val="0"/>
              </a:ext>
            </a:extLst>
          </a:blip>
          <a:srcRect l="6142" t="6293" r="6202" b="9231"/>
          <a:stretch/>
        </p:blipFill>
        <p:spPr>
          <a:xfrm>
            <a:off x="6785998" y="1943453"/>
            <a:ext cx="588503" cy="565386"/>
          </a:xfrm>
          <a:prstGeom prst="rect">
            <a:avLst/>
          </a:prstGeom>
        </p:spPr>
      </p:pic>
      <p:sp>
        <p:nvSpPr>
          <p:cNvPr id="204" name="Rectangle 203">
            <a:extLst>
              <a:ext uri="{FF2B5EF4-FFF2-40B4-BE49-F238E27FC236}">
                <a16:creationId xmlns:a16="http://schemas.microsoft.com/office/drawing/2014/main" id="{38B2968C-973B-B55E-15F1-C398F306C252}"/>
              </a:ext>
            </a:extLst>
          </p:cNvPr>
          <p:cNvSpPr/>
          <p:nvPr/>
        </p:nvSpPr>
        <p:spPr>
          <a:xfrm>
            <a:off x="11310291" y="3486239"/>
            <a:ext cx="762000" cy="48823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Optimizer</a:t>
            </a:r>
            <a:endParaRPr lang="en-US" sz="1100" dirty="0">
              <a:solidFill>
                <a:schemeClr val="bg1"/>
              </a:solidFill>
            </a:endParaRPr>
          </a:p>
        </p:txBody>
      </p:sp>
      <p:cxnSp>
        <p:nvCxnSpPr>
          <p:cNvPr id="208" name="Connector: Elbow 207">
            <a:extLst>
              <a:ext uri="{FF2B5EF4-FFF2-40B4-BE49-F238E27FC236}">
                <a16:creationId xmlns:a16="http://schemas.microsoft.com/office/drawing/2014/main" id="{38CAAEFE-34C2-467A-951D-DC598CC26628}"/>
              </a:ext>
            </a:extLst>
          </p:cNvPr>
          <p:cNvCxnSpPr>
            <a:cxnSpLocks/>
            <a:stCxn id="198" idx="3"/>
            <a:endCxn id="204" idx="2"/>
          </p:cNvCxnSpPr>
          <p:nvPr/>
        </p:nvCxnSpPr>
        <p:spPr>
          <a:xfrm flipV="1">
            <a:off x="11069628" y="3974476"/>
            <a:ext cx="621663" cy="431477"/>
          </a:xfrm>
          <a:prstGeom prst="bentConnector2">
            <a:avLst/>
          </a:prstGeom>
          <a:ln w="19050">
            <a:solidFill>
              <a:srgbClr val="C00000"/>
            </a:solidFill>
            <a:prstDash val="sysDot"/>
            <a:tailEnd type="triangle"/>
          </a:ln>
        </p:spPr>
        <p:style>
          <a:lnRef idx="1">
            <a:schemeClr val="dk1"/>
          </a:lnRef>
          <a:fillRef idx="0">
            <a:schemeClr val="dk1"/>
          </a:fillRef>
          <a:effectRef idx="0">
            <a:schemeClr val="dk1"/>
          </a:effectRef>
          <a:fontRef idx="minor">
            <a:schemeClr val="tx1"/>
          </a:fontRef>
        </p:style>
      </p:cxnSp>
      <p:grpSp>
        <p:nvGrpSpPr>
          <p:cNvPr id="213" name="Group 212">
            <a:extLst>
              <a:ext uri="{FF2B5EF4-FFF2-40B4-BE49-F238E27FC236}">
                <a16:creationId xmlns:a16="http://schemas.microsoft.com/office/drawing/2014/main" id="{29150958-1F00-A5EB-7B9B-5BCC0093DD55}"/>
              </a:ext>
            </a:extLst>
          </p:cNvPr>
          <p:cNvGrpSpPr/>
          <p:nvPr/>
        </p:nvGrpSpPr>
        <p:grpSpPr>
          <a:xfrm>
            <a:off x="7284429" y="3528654"/>
            <a:ext cx="440037" cy="499598"/>
            <a:chOff x="7286261" y="3526514"/>
            <a:chExt cx="440037" cy="499598"/>
          </a:xfrm>
        </p:grpSpPr>
        <p:cxnSp>
          <p:nvCxnSpPr>
            <p:cNvPr id="214" name="Straight Connector 213">
              <a:extLst>
                <a:ext uri="{FF2B5EF4-FFF2-40B4-BE49-F238E27FC236}">
                  <a16:creationId xmlns:a16="http://schemas.microsoft.com/office/drawing/2014/main" id="{2F1F08E8-978D-BA39-4FE2-0FEF8F36E5C5}"/>
                </a:ext>
              </a:extLst>
            </p:cNvPr>
            <p:cNvCxnSpPr/>
            <p:nvPr/>
          </p:nvCxnSpPr>
          <p:spPr>
            <a:xfrm flipV="1">
              <a:off x="7327900" y="3529612"/>
              <a:ext cx="378132" cy="988"/>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15" name="Straight Connector 214">
              <a:extLst>
                <a:ext uri="{FF2B5EF4-FFF2-40B4-BE49-F238E27FC236}">
                  <a16:creationId xmlns:a16="http://schemas.microsoft.com/office/drawing/2014/main" id="{0D199E75-61C9-1469-1F28-55FC9B21E16C}"/>
                </a:ext>
              </a:extLst>
            </p:cNvPr>
            <p:cNvCxnSpPr>
              <a:cxnSpLocks/>
            </p:cNvCxnSpPr>
            <p:nvPr/>
          </p:nvCxnSpPr>
          <p:spPr>
            <a:xfrm>
              <a:off x="7327900" y="3540603"/>
              <a:ext cx="398398" cy="390222"/>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16" name="Straight Connector 215">
              <a:extLst>
                <a:ext uri="{FF2B5EF4-FFF2-40B4-BE49-F238E27FC236}">
                  <a16:creationId xmlns:a16="http://schemas.microsoft.com/office/drawing/2014/main" id="{B32A3287-C36C-5D48-9D07-BC0F84ECD58D}"/>
                </a:ext>
              </a:extLst>
            </p:cNvPr>
            <p:cNvCxnSpPr>
              <a:cxnSpLocks/>
            </p:cNvCxnSpPr>
            <p:nvPr/>
          </p:nvCxnSpPr>
          <p:spPr>
            <a:xfrm>
              <a:off x="7296150" y="3774585"/>
              <a:ext cx="428316" cy="153142"/>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17" name="Straight Connector 216">
              <a:extLst>
                <a:ext uri="{FF2B5EF4-FFF2-40B4-BE49-F238E27FC236}">
                  <a16:creationId xmlns:a16="http://schemas.microsoft.com/office/drawing/2014/main" id="{B0A6E159-A0CF-474A-420A-9F244C0E320E}"/>
                </a:ext>
              </a:extLst>
            </p:cNvPr>
            <p:cNvCxnSpPr>
              <a:cxnSpLocks/>
            </p:cNvCxnSpPr>
            <p:nvPr/>
          </p:nvCxnSpPr>
          <p:spPr>
            <a:xfrm flipV="1">
              <a:off x="7286261" y="3526514"/>
              <a:ext cx="419771" cy="251886"/>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18" name="Straight Connector 217">
              <a:extLst>
                <a:ext uri="{FF2B5EF4-FFF2-40B4-BE49-F238E27FC236}">
                  <a16:creationId xmlns:a16="http://schemas.microsoft.com/office/drawing/2014/main" id="{EF33BD47-900D-3C74-ADC4-728E0F4C3598}"/>
                </a:ext>
              </a:extLst>
            </p:cNvPr>
            <p:cNvCxnSpPr>
              <a:cxnSpLocks/>
            </p:cNvCxnSpPr>
            <p:nvPr/>
          </p:nvCxnSpPr>
          <p:spPr>
            <a:xfrm flipV="1">
              <a:off x="7327900" y="3940828"/>
              <a:ext cx="396566" cy="78471"/>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19" name="Straight Connector 218">
              <a:extLst>
                <a:ext uri="{FF2B5EF4-FFF2-40B4-BE49-F238E27FC236}">
                  <a16:creationId xmlns:a16="http://schemas.microsoft.com/office/drawing/2014/main" id="{73A15877-3736-71CB-0987-1F09CCDFA350}"/>
                </a:ext>
              </a:extLst>
            </p:cNvPr>
            <p:cNvCxnSpPr>
              <a:cxnSpLocks/>
            </p:cNvCxnSpPr>
            <p:nvPr/>
          </p:nvCxnSpPr>
          <p:spPr>
            <a:xfrm flipV="1">
              <a:off x="7327900" y="3529612"/>
              <a:ext cx="378132" cy="496500"/>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grpSp>
      <p:grpSp>
        <p:nvGrpSpPr>
          <p:cNvPr id="220" name="Group 219">
            <a:extLst>
              <a:ext uri="{FF2B5EF4-FFF2-40B4-BE49-F238E27FC236}">
                <a16:creationId xmlns:a16="http://schemas.microsoft.com/office/drawing/2014/main" id="{745BE8D6-B580-CAB6-DE83-03CCA409C972}"/>
              </a:ext>
            </a:extLst>
          </p:cNvPr>
          <p:cNvGrpSpPr/>
          <p:nvPr/>
        </p:nvGrpSpPr>
        <p:grpSpPr>
          <a:xfrm>
            <a:off x="8058749" y="3523490"/>
            <a:ext cx="450536" cy="462154"/>
            <a:chOff x="8061027" y="3521184"/>
            <a:chExt cx="450536" cy="462154"/>
          </a:xfrm>
        </p:grpSpPr>
        <p:cxnSp>
          <p:nvCxnSpPr>
            <p:cNvPr id="221" name="Straight Connector 220">
              <a:extLst>
                <a:ext uri="{FF2B5EF4-FFF2-40B4-BE49-F238E27FC236}">
                  <a16:creationId xmlns:a16="http://schemas.microsoft.com/office/drawing/2014/main" id="{A2B58A9B-D169-2B7C-A4E1-ADFCF15FE99E}"/>
                </a:ext>
              </a:extLst>
            </p:cNvPr>
            <p:cNvCxnSpPr>
              <a:cxnSpLocks/>
            </p:cNvCxnSpPr>
            <p:nvPr/>
          </p:nvCxnSpPr>
          <p:spPr>
            <a:xfrm>
              <a:off x="8061027" y="3521184"/>
              <a:ext cx="442102" cy="0"/>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2" name="Straight Connector 221">
              <a:extLst>
                <a:ext uri="{FF2B5EF4-FFF2-40B4-BE49-F238E27FC236}">
                  <a16:creationId xmlns:a16="http://schemas.microsoft.com/office/drawing/2014/main" id="{2C1DC3FE-498B-075A-10D4-A2CBBC16BFC4}"/>
                </a:ext>
              </a:extLst>
            </p:cNvPr>
            <p:cNvCxnSpPr>
              <a:cxnSpLocks/>
            </p:cNvCxnSpPr>
            <p:nvPr/>
          </p:nvCxnSpPr>
          <p:spPr>
            <a:xfrm>
              <a:off x="8061027" y="3529612"/>
              <a:ext cx="450366" cy="449911"/>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3" name="Straight Connector 222">
              <a:extLst>
                <a:ext uri="{FF2B5EF4-FFF2-40B4-BE49-F238E27FC236}">
                  <a16:creationId xmlns:a16="http://schemas.microsoft.com/office/drawing/2014/main" id="{F17AD56C-C1B1-0D48-BD5C-70C3D7E10A68}"/>
                </a:ext>
              </a:extLst>
            </p:cNvPr>
            <p:cNvCxnSpPr>
              <a:cxnSpLocks/>
            </p:cNvCxnSpPr>
            <p:nvPr/>
          </p:nvCxnSpPr>
          <p:spPr>
            <a:xfrm flipV="1">
              <a:off x="8061197" y="3529612"/>
              <a:ext cx="441932" cy="453726"/>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4" name="Straight Connector 223">
              <a:extLst>
                <a:ext uri="{FF2B5EF4-FFF2-40B4-BE49-F238E27FC236}">
                  <a16:creationId xmlns:a16="http://schemas.microsoft.com/office/drawing/2014/main" id="{A87637A8-7AA2-0E78-B5BC-D78A207F382C}"/>
                </a:ext>
              </a:extLst>
            </p:cNvPr>
            <p:cNvCxnSpPr>
              <a:cxnSpLocks/>
            </p:cNvCxnSpPr>
            <p:nvPr/>
          </p:nvCxnSpPr>
          <p:spPr>
            <a:xfrm flipV="1">
              <a:off x="8061197" y="3979523"/>
              <a:ext cx="450366" cy="3815"/>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grpSp>
      <p:grpSp>
        <p:nvGrpSpPr>
          <p:cNvPr id="225" name="Group 224">
            <a:extLst>
              <a:ext uri="{FF2B5EF4-FFF2-40B4-BE49-F238E27FC236}">
                <a16:creationId xmlns:a16="http://schemas.microsoft.com/office/drawing/2014/main" id="{EACBACB3-7785-6C4C-DE51-DB024BFDFBE1}"/>
              </a:ext>
            </a:extLst>
          </p:cNvPr>
          <p:cNvGrpSpPr/>
          <p:nvPr/>
        </p:nvGrpSpPr>
        <p:grpSpPr>
          <a:xfrm>
            <a:off x="8843233" y="3521583"/>
            <a:ext cx="450536" cy="462154"/>
            <a:chOff x="8061027" y="3521184"/>
            <a:chExt cx="450536" cy="462154"/>
          </a:xfrm>
        </p:grpSpPr>
        <p:cxnSp>
          <p:nvCxnSpPr>
            <p:cNvPr id="226" name="Straight Connector 225">
              <a:extLst>
                <a:ext uri="{FF2B5EF4-FFF2-40B4-BE49-F238E27FC236}">
                  <a16:creationId xmlns:a16="http://schemas.microsoft.com/office/drawing/2014/main" id="{BB4FFD22-3FDE-198A-0D4E-D137D21A41C7}"/>
                </a:ext>
              </a:extLst>
            </p:cNvPr>
            <p:cNvCxnSpPr>
              <a:cxnSpLocks/>
            </p:cNvCxnSpPr>
            <p:nvPr/>
          </p:nvCxnSpPr>
          <p:spPr>
            <a:xfrm>
              <a:off x="8061027" y="3521184"/>
              <a:ext cx="442102" cy="0"/>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7" name="Straight Connector 226">
              <a:extLst>
                <a:ext uri="{FF2B5EF4-FFF2-40B4-BE49-F238E27FC236}">
                  <a16:creationId xmlns:a16="http://schemas.microsoft.com/office/drawing/2014/main" id="{71612A9D-331B-C5A4-EC76-9D013CE168C5}"/>
                </a:ext>
              </a:extLst>
            </p:cNvPr>
            <p:cNvCxnSpPr>
              <a:cxnSpLocks/>
            </p:cNvCxnSpPr>
            <p:nvPr/>
          </p:nvCxnSpPr>
          <p:spPr>
            <a:xfrm>
              <a:off x="8061027" y="3529612"/>
              <a:ext cx="450366" cy="449911"/>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8" name="Straight Connector 227">
              <a:extLst>
                <a:ext uri="{FF2B5EF4-FFF2-40B4-BE49-F238E27FC236}">
                  <a16:creationId xmlns:a16="http://schemas.microsoft.com/office/drawing/2014/main" id="{FFF921AA-2591-047F-F671-E3F29A25B800}"/>
                </a:ext>
              </a:extLst>
            </p:cNvPr>
            <p:cNvCxnSpPr>
              <a:cxnSpLocks/>
            </p:cNvCxnSpPr>
            <p:nvPr/>
          </p:nvCxnSpPr>
          <p:spPr>
            <a:xfrm flipV="1">
              <a:off x="8061197" y="3529612"/>
              <a:ext cx="441932" cy="453726"/>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9" name="Straight Connector 228">
              <a:extLst>
                <a:ext uri="{FF2B5EF4-FFF2-40B4-BE49-F238E27FC236}">
                  <a16:creationId xmlns:a16="http://schemas.microsoft.com/office/drawing/2014/main" id="{AA662933-B174-9388-4F0D-339D303C6334}"/>
                </a:ext>
              </a:extLst>
            </p:cNvPr>
            <p:cNvCxnSpPr>
              <a:cxnSpLocks/>
            </p:cNvCxnSpPr>
            <p:nvPr/>
          </p:nvCxnSpPr>
          <p:spPr>
            <a:xfrm flipV="1">
              <a:off x="8061197" y="3979523"/>
              <a:ext cx="450366" cy="3815"/>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grpSp>
      <p:sp>
        <p:nvSpPr>
          <p:cNvPr id="254" name="Arrow: Right 253">
            <a:extLst>
              <a:ext uri="{FF2B5EF4-FFF2-40B4-BE49-F238E27FC236}">
                <a16:creationId xmlns:a16="http://schemas.microsoft.com/office/drawing/2014/main" id="{8AB48328-FBEF-E418-DB5B-606BD105C1A1}"/>
              </a:ext>
            </a:extLst>
          </p:cNvPr>
          <p:cNvSpPr/>
          <p:nvPr/>
        </p:nvSpPr>
        <p:spPr>
          <a:xfrm rot="10800000">
            <a:off x="7418799" y="3667628"/>
            <a:ext cx="3822616" cy="162726"/>
          </a:xfrm>
          <a:prstGeom prst="rightArrow">
            <a:avLst/>
          </a:prstGeom>
          <a:solidFill>
            <a:srgbClr val="C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9" name="Group 278">
            <a:extLst>
              <a:ext uri="{FF2B5EF4-FFF2-40B4-BE49-F238E27FC236}">
                <a16:creationId xmlns:a16="http://schemas.microsoft.com/office/drawing/2014/main" id="{16C407F9-338E-A122-3B75-186BEEAAED10}"/>
              </a:ext>
            </a:extLst>
          </p:cNvPr>
          <p:cNvGrpSpPr/>
          <p:nvPr/>
        </p:nvGrpSpPr>
        <p:grpSpPr>
          <a:xfrm>
            <a:off x="8843653" y="3526315"/>
            <a:ext cx="450536" cy="462154"/>
            <a:chOff x="8061027" y="3521184"/>
            <a:chExt cx="450536" cy="462154"/>
          </a:xfrm>
        </p:grpSpPr>
        <p:cxnSp>
          <p:nvCxnSpPr>
            <p:cNvPr id="280" name="Straight Connector 279">
              <a:extLst>
                <a:ext uri="{FF2B5EF4-FFF2-40B4-BE49-F238E27FC236}">
                  <a16:creationId xmlns:a16="http://schemas.microsoft.com/office/drawing/2014/main" id="{B4BA3BFB-610E-282E-A725-645DACD05D62}"/>
                </a:ext>
              </a:extLst>
            </p:cNvPr>
            <p:cNvCxnSpPr>
              <a:cxnSpLocks/>
            </p:cNvCxnSpPr>
            <p:nvPr/>
          </p:nvCxnSpPr>
          <p:spPr>
            <a:xfrm>
              <a:off x="8061027" y="3521184"/>
              <a:ext cx="442102" cy="0"/>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1" name="Straight Connector 280">
              <a:extLst>
                <a:ext uri="{FF2B5EF4-FFF2-40B4-BE49-F238E27FC236}">
                  <a16:creationId xmlns:a16="http://schemas.microsoft.com/office/drawing/2014/main" id="{41200E9C-9DE0-3D8B-3E67-4001E50C92E2}"/>
                </a:ext>
              </a:extLst>
            </p:cNvPr>
            <p:cNvCxnSpPr>
              <a:cxnSpLocks/>
            </p:cNvCxnSpPr>
            <p:nvPr/>
          </p:nvCxnSpPr>
          <p:spPr>
            <a:xfrm>
              <a:off x="8061027" y="3529612"/>
              <a:ext cx="450366" cy="449911"/>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2" name="Straight Connector 281">
              <a:extLst>
                <a:ext uri="{FF2B5EF4-FFF2-40B4-BE49-F238E27FC236}">
                  <a16:creationId xmlns:a16="http://schemas.microsoft.com/office/drawing/2014/main" id="{AB7F8626-A90F-51BF-C8EE-FE93C54B45B7}"/>
                </a:ext>
              </a:extLst>
            </p:cNvPr>
            <p:cNvCxnSpPr>
              <a:cxnSpLocks/>
            </p:cNvCxnSpPr>
            <p:nvPr/>
          </p:nvCxnSpPr>
          <p:spPr>
            <a:xfrm flipV="1">
              <a:off x="8061197" y="3529612"/>
              <a:ext cx="441932" cy="453726"/>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3" name="Straight Connector 282">
              <a:extLst>
                <a:ext uri="{FF2B5EF4-FFF2-40B4-BE49-F238E27FC236}">
                  <a16:creationId xmlns:a16="http://schemas.microsoft.com/office/drawing/2014/main" id="{C293BE00-202F-BE02-0ADB-B681574A5CEC}"/>
                </a:ext>
              </a:extLst>
            </p:cNvPr>
            <p:cNvCxnSpPr>
              <a:cxnSpLocks/>
            </p:cNvCxnSpPr>
            <p:nvPr/>
          </p:nvCxnSpPr>
          <p:spPr>
            <a:xfrm flipV="1">
              <a:off x="8061197" y="3979523"/>
              <a:ext cx="450366" cy="3815"/>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grpSp>
      <p:grpSp>
        <p:nvGrpSpPr>
          <p:cNvPr id="284" name="Group 283">
            <a:extLst>
              <a:ext uri="{FF2B5EF4-FFF2-40B4-BE49-F238E27FC236}">
                <a16:creationId xmlns:a16="http://schemas.microsoft.com/office/drawing/2014/main" id="{36656599-FB79-A2DD-7A37-D3B184D0E9D3}"/>
              </a:ext>
            </a:extLst>
          </p:cNvPr>
          <p:cNvGrpSpPr/>
          <p:nvPr/>
        </p:nvGrpSpPr>
        <p:grpSpPr>
          <a:xfrm>
            <a:off x="8059863" y="3521582"/>
            <a:ext cx="450536" cy="462154"/>
            <a:chOff x="8061027" y="3521184"/>
            <a:chExt cx="450536" cy="462154"/>
          </a:xfrm>
        </p:grpSpPr>
        <p:cxnSp>
          <p:nvCxnSpPr>
            <p:cNvPr id="285" name="Straight Connector 284">
              <a:extLst>
                <a:ext uri="{FF2B5EF4-FFF2-40B4-BE49-F238E27FC236}">
                  <a16:creationId xmlns:a16="http://schemas.microsoft.com/office/drawing/2014/main" id="{426D399E-FAC9-D94F-246D-B0F9DFF8F7F7}"/>
                </a:ext>
              </a:extLst>
            </p:cNvPr>
            <p:cNvCxnSpPr>
              <a:cxnSpLocks/>
            </p:cNvCxnSpPr>
            <p:nvPr/>
          </p:nvCxnSpPr>
          <p:spPr>
            <a:xfrm>
              <a:off x="8061027" y="3521184"/>
              <a:ext cx="442102" cy="0"/>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6" name="Straight Connector 285">
              <a:extLst>
                <a:ext uri="{FF2B5EF4-FFF2-40B4-BE49-F238E27FC236}">
                  <a16:creationId xmlns:a16="http://schemas.microsoft.com/office/drawing/2014/main" id="{594F9677-C364-ECE4-92EA-7796ADA51768}"/>
                </a:ext>
              </a:extLst>
            </p:cNvPr>
            <p:cNvCxnSpPr>
              <a:cxnSpLocks/>
            </p:cNvCxnSpPr>
            <p:nvPr/>
          </p:nvCxnSpPr>
          <p:spPr>
            <a:xfrm>
              <a:off x="8061027" y="3529612"/>
              <a:ext cx="450366" cy="449911"/>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7" name="Straight Connector 286">
              <a:extLst>
                <a:ext uri="{FF2B5EF4-FFF2-40B4-BE49-F238E27FC236}">
                  <a16:creationId xmlns:a16="http://schemas.microsoft.com/office/drawing/2014/main" id="{3C865F71-398C-48A5-B3B6-710D795B250B}"/>
                </a:ext>
              </a:extLst>
            </p:cNvPr>
            <p:cNvCxnSpPr>
              <a:cxnSpLocks/>
            </p:cNvCxnSpPr>
            <p:nvPr/>
          </p:nvCxnSpPr>
          <p:spPr>
            <a:xfrm flipV="1">
              <a:off x="8061197" y="3529612"/>
              <a:ext cx="441932" cy="453726"/>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8" name="Straight Connector 287">
              <a:extLst>
                <a:ext uri="{FF2B5EF4-FFF2-40B4-BE49-F238E27FC236}">
                  <a16:creationId xmlns:a16="http://schemas.microsoft.com/office/drawing/2014/main" id="{8464DDD5-A065-0F9D-5767-976210FDA406}"/>
                </a:ext>
              </a:extLst>
            </p:cNvPr>
            <p:cNvCxnSpPr>
              <a:cxnSpLocks/>
            </p:cNvCxnSpPr>
            <p:nvPr/>
          </p:nvCxnSpPr>
          <p:spPr>
            <a:xfrm flipV="1">
              <a:off x="8061197" y="3979523"/>
              <a:ext cx="450366" cy="3815"/>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grpSp>
      <p:grpSp>
        <p:nvGrpSpPr>
          <p:cNvPr id="294" name="Group 293">
            <a:extLst>
              <a:ext uri="{FF2B5EF4-FFF2-40B4-BE49-F238E27FC236}">
                <a16:creationId xmlns:a16="http://schemas.microsoft.com/office/drawing/2014/main" id="{96E0C6BA-0DC5-3367-9545-FA4EDC24E898}"/>
              </a:ext>
            </a:extLst>
          </p:cNvPr>
          <p:cNvGrpSpPr/>
          <p:nvPr/>
        </p:nvGrpSpPr>
        <p:grpSpPr>
          <a:xfrm>
            <a:off x="7287000" y="3530151"/>
            <a:ext cx="440037" cy="499598"/>
            <a:chOff x="7286261" y="3526514"/>
            <a:chExt cx="440037" cy="499598"/>
          </a:xfrm>
        </p:grpSpPr>
        <p:cxnSp>
          <p:nvCxnSpPr>
            <p:cNvPr id="295" name="Straight Connector 294">
              <a:extLst>
                <a:ext uri="{FF2B5EF4-FFF2-40B4-BE49-F238E27FC236}">
                  <a16:creationId xmlns:a16="http://schemas.microsoft.com/office/drawing/2014/main" id="{41ABE2A0-BB54-2273-E326-DCD8701F5A59}"/>
                </a:ext>
              </a:extLst>
            </p:cNvPr>
            <p:cNvCxnSpPr/>
            <p:nvPr/>
          </p:nvCxnSpPr>
          <p:spPr>
            <a:xfrm flipV="1">
              <a:off x="7327900" y="3529612"/>
              <a:ext cx="378132" cy="988"/>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96" name="Straight Connector 295">
              <a:extLst>
                <a:ext uri="{FF2B5EF4-FFF2-40B4-BE49-F238E27FC236}">
                  <a16:creationId xmlns:a16="http://schemas.microsoft.com/office/drawing/2014/main" id="{E9D7160E-5365-3E58-2DCF-BFCC12FB6C14}"/>
                </a:ext>
              </a:extLst>
            </p:cNvPr>
            <p:cNvCxnSpPr>
              <a:cxnSpLocks/>
            </p:cNvCxnSpPr>
            <p:nvPr/>
          </p:nvCxnSpPr>
          <p:spPr>
            <a:xfrm>
              <a:off x="7327900" y="3540603"/>
              <a:ext cx="398398" cy="390222"/>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97" name="Straight Connector 296">
              <a:extLst>
                <a:ext uri="{FF2B5EF4-FFF2-40B4-BE49-F238E27FC236}">
                  <a16:creationId xmlns:a16="http://schemas.microsoft.com/office/drawing/2014/main" id="{2F727701-4C5A-6F70-978A-662573502652}"/>
                </a:ext>
              </a:extLst>
            </p:cNvPr>
            <p:cNvCxnSpPr>
              <a:cxnSpLocks/>
            </p:cNvCxnSpPr>
            <p:nvPr/>
          </p:nvCxnSpPr>
          <p:spPr>
            <a:xfrm>
              <a:off x="7296150" y="3774585"/>
              <a:ext cx="428316" cy="153142"/>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98" name="Straight Connector 297">
              <a:extLst>
                <a:ext uri="{FF2B5EF4-FFF2-40B4-BE49-F238E27FC236}">
                  <a16:creationId xmlns:a16="http://schemas.microsoft.com/office/drawing/2014/main" id="{278D2145-F426-2B60-A34D-68B635A1BED0}"/>
                </a:ext>
              </a:extLst>
            </p:cNvPr>
            <p:cNvCxnSpPr>
              <a:cxnSpLocks/>
            </p:cNvCxnSpPr>
            <p:nvPr/>
          </p:nvCxnSpPr>
          <p:spPr>
            <a:xfrm flipV="1">
              <a:off x="7286261" y="3526514"/>
              <a:ext cx="419771" cy="251886"/>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99" name="Straight Connector 298">
              <a:extLst>
                <a:ext uri="{FF2B5EF4-FFF2-40B4-BE49-F238E27FC236}">
                  <a16:creationId xmlns:a16="http://schemas.microsoft.com/office/drawing/2014/main" id="{C14AB16B-3459-7139-09F4-3FE958EBC0A8}"/>
                </a:ext>
              </a:extLst>
            </p:cNvPr>
            <p:cNvCxnSpPr>
              <a:cxnSpLocks/>
            </p:cNvCxnSpPr>
            <p:nvPr/>
          </p:nvCxnSpPr>
          <p:spPr>
            <a:xfrm flipV="1">
              <a:off x="7327900" y="3940828"/>
              <a:ext cx="396566" cy="78471"/>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300" name="Straight Connector 299">
              <a:extLst>
                <a:ext uri="{FF2B5EF4-FFF2-40B4-BE49-F238E27FC236}">
                  <a16:creationId xmlns:a16="http://schemas.microsoft.com/office/drawing/2014/main" id="{1CD87A03-BEFB-4C46-9366-3759925F51EB}"/>
                </a:ext>
              </a:extLst>
            </p:cNvPr>
            <p:cNvCxnSpPr>
              <a:cxnSpLocks/>
            </p:cNvCxnSpPr>
            <p:nvPr/>
          </p:nvCxnSpPr>
          <p:spPr>
            <a:xfrm flipV="1">
              <a:off x="7327900" y="3529612"/>
              <a:ext cx="378132" cy="496500"/>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grpSp>
      <p:grpSp>
        <p:nvGrpSpPr>
          <p:cNvPr id="324" name="Group 323">
            <a:extLst>
              <a:ext uri="{FF2B5EF4-FFF2-40B4-BE49-F238E27FC236}">
                <a16:creationId xmlns:a16="http://schemas.microsoft.com/office/drawing/2014/main" id="{3FB8F248-1E08-7D18-C5FC-9FD147E761F1}"/>
              </a:ext>
            </a:extLst>
          </p:cNvPr>
          <p:cNvGrpSpPr/>
          <p:nvPr/>
        </p:nvGrpSpPr>
        <p:grpSpPr>
          <a:xfrm>
            <a:off x="9771431" y="3111451"/>
            <a:ext cx="546665" cy="1470318"/>
            <a:chOff x="9752320" y="3040833"/>
            <a:chExt cx="546665" cy="1470318"/>
          </a:xfrm>
        </p:grpSpPr>
        <p:grpSp>
          <p:nvGrpSpPr>
            <p:cNvPr id="165" name="Group 164">
              <a:extLst>
                <a:ext uri="{FF2B5EF4-FFF2-40B4-BE49-F238E27FC236}">
                  <a16:creationId xmlns:a16="http://schemas.microsoft.com/office/drawing/2014/main" id="{35EB6E83-E6C8-C35A-283D-33233E6AF14F}"/>
                </a:ext>
              </a:extLst>
            </p:cNvPr>
            <p:cNvGrpSpPr/>
            <p:nvPr/>
          </p:nvGrpSpPr>
          <p:grpSpPr>
            <a:xfrm>
              <a:off x="9752320" y="3040833"/>
              <a:ext cx="546665" cy="999540"/>
              <a:chOff x="9699507" y="2873515"/>
              <a:chExt cx="546665" cy="999540"/>
            </a:xfrm>
          </p:grpSpPr>
          <p:cxnSp>
            <p:nvCxnSpPr>
              <p:cNvPr id="142" name="Straight Connector 141">
                <a:extLst>
                  <a:ext uri="{FF2B5EF4-FFF2-40B4-BE49-F238E27FC236}">
                    <a16:creationId xmlns:a16="http://schemas.microsoft.com/office/drawing/2014/main" id="{59B11A7C-BF26-59E6-EC81-D3BC62C3615B}"/>
                  </a:ext>
                </a:extLst>
              </p:cNvPr>
              <p:cNvCxnSpPr>
                <a:cxnSpLocks/>
                <a:endCxn id="193" idx="0"/>
              </p:cNvCxnSpPr>
              <p:nvPr/>
            </p:nvCxnSpPr>
            <p:spPr>
              <a:xfrm flipV="1">
                <a:off x="9699507" y="2873515"/>
                <a:ext cx="527555" cy="652282"/>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45" name="Straight Connector 144">
                <a:extLst>
                  <a:ext uri="{FF2B5EF4-FFF2-40B4-BE49-F238E27FC236}">
                    <a16:creationId xmlns:a16="http://schemas.microsoft.com/office/drawing/2014/main" id="{E700BBC5-1105-2E35-2774-8D4FAA202FA9}"/>
                  </a:ext>
                </a:extLst>
              </p:cNvPr>
              <p:cNvCxnSpPr>
                <a:cxnSpLocks/>
              </p:cNvCxnSpPr>
              <p:nvPr/>
            </p:nvCxnSpPr>
            <p:spPr>
              <a:xfrm flipV="1">
                <a:off x="9715010" y="3058181"/>
                <a:ext cx="477420" cy="467616"/>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50" name="Straight Connector 149">
                <a:extLst>
                  <a:ext uri="{FF2B5EF4-FFF2-40B4-BE49-F238E27FC236}">
                    <a16:creationId xmlns:a16="http://schemas.microsoft.com/office/drawing/2014/main" id="{0ADE7C83-AEEF-B1A1-DDE6-BEADBC5FAABB}"/>
                  </a:ext>
                </a:extLst>
              </p:cNvPr>
              <p:cNvCxnSpPr>
                <a:cxnSpLocks/>
                <a:endCxn id="193" idx="2"/>
              </p:cNvCxnSpPr>
              <p:nvPr/>
            </p:nvCxnSpPr>
            <p:spPr>
              <a:xfrm flipV="1">
                <a:off x="9715010" y="3242847"/>
                <a:ext cx="512052" cy="289612"/>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54" name="Straight Connector 153">
                <a:extLst>
                  <a:ext uri="{FF2B5EF4-FFF2-40B4-BE49-F238E27FC236}">
                    <a16:creationId xmlns:a16="http://schemas.microsoft.com/office/drawing/2014/main" id="{8B522A3B-4595-4EDF-18E9-143A403E4A47}"/>
                  </a:ext>
                </a:extLst>
              </p:cNvPr>
              <p:cNvCxnSpPr>
                <a:cxnSpLocks/>
              </p:cNvCxnSpPr>
              <p:nvPr/>
            </p:nvCxnSpPr>
            <p:spPr>
              <a:xfrm flipV="1">
                <a:off x="9728017" y="3369872"/>
                <a:ext cx="464413" cy="154893"/>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57" name="Straight Connector 156">
                <a:extLst>
                  <a:ext uri="{FF2B5EF4-FFF2-40B4-BE49-F238E27FC236}">
                    <a16:creationId xmlns:a16="http://schemas.microsoft.com/office/drawing/2014/main" id="{F3901870-E20D-F268-B502-E369157895D8}"/>
                  </a:ext>
                </a:extLst>
              </p:cNvPr>
              <p:cNvCxnSpPr>
                <a:cxnSpLocks/>
              </p:cNvCxnSpPr>
              <p:nvPr/>
            </p:nvCxnSpPr>
            <p:spPr>
              <a:xfrm>
                <a:off x="9730513" y="3531355"/>
                <a:ext cx="500767" cy="1007"/>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60" name="Straight Connector 159">
                <a:extLst>
                  <a:ext uri="{FF2B5EF4-FFF2-40B4-BE49-F238E27FC236}">
                    <a16:creationId xmlns:a16="http://schemas.microsoft.com/office/drawing/2014/main" id="{9B5A1EB8-1ECA-0DE2-1894-9888EC33B318}"/>
                  </a:ext>
                </a:extLst>
              </p:cNvPr>
              <p:cNvCxnSpPr>
                <a:cxnSpLocks/>
                <a:endCxn id="133" idx="1"/>
              </p:cNvCxnSpPr>
              <p:nvPr/>
            </p:nvCxnSpPr>
            <p:spPr>
              <a:xfrm>
                <a:off x="9722078" y="3540603"/>
                <a:ext cx="475801" cy="72617"/>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63" name="Straight Connector 162">
                <a:extLst>
                  <a:ext uri="{FF2B5EF4-FFF2-40B4-BE49-F238E27FC236}">
                    <a16:creationId xmlns:a16="http://schemas.microsoft.com/office/drawing/2014/main" id="{1647E20D-1CBB-2B7C-5391-5A31806431E8}"/>
                  </a:ext>
                </a:extLst>
              </p:cNvPr>
              <p:cNvCxnSpPr>
                <a:cxnSpLocks/>
              </p:cNvCxnSpPr>
              <p:nvPr/>
            </p:nvCxnSpPr>
            <p:spPr>
              <a:xfrm>
                <a:off x="9710792" y="3503723"/>
                <a:ext cx="535380" cy="369332"/>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grpSp>
        <p:cxnSp>
          <p:nvCxnSpPr>
            <p:cNvPr id="315" name="Straight Connector 314">
              <a:extLst>
                <a:ext uri="{FF2B5EF4-FFF2-40B4-BE49-F238E27FC236}">
                  <a16:creationId xmlns:a16="http://schemas.microsoft.com/office/drawing/2014/main" id="{2BDD9AFC-BB44-C08B-9586-03255DEAC504}"/>
                </a:ext>
              </a:extLst>
            </p:cNvPr>
            <p:cNvCxnSpPr>
              <a:cxnSpLocks/>
            </p:cNvCxnSpPr>
            <p:nvPr/>
          </p:nvCxnSpPr>
          <p:spPr>
            <a:xfrm>
              <a:off x="9757429" y="3713458"/>
              <a:ext cx="522428" cy="469743"/>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318" name="Straight Connector 317">
              <a:extLst>
                <a:ext uri="{FF2B5EF4-FFF2-40B4-BE49-F238E27FC236}">
                  <a16:creationId xmlns:a16="http://schemas.microsoft.com/office/drawing/2014/main" id="{853E9645-88DA-C103-E0F4-EF188F39D75D}"/>
                </a:ext>
              </a:extLst>
            </p:cNvPr>
            <p:cNvCxnSpPr>
              <a:cxnSpLocks/>
            </p:cNvCxnSpPr>
            <p:nvPr/>
          </p:nvCxnSpPr>
          <p:spPr>
            <a:xfrm>
              <a:off x="9799659" y="3722441"/>
              <a:ext cx="498372" cy="611779"/>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321" name="Straight Connector 320">
              <a:extLst>
                <a:ext uri="{FF2B5EF4-FFF2-40B4-BE49-F238E27FC236}">
                  <a16:creationId xmlns:a16="http://schemas.microsoft.com/office/drawing/2014/main" id="{92C59C75-FD41-4AC3-36FA-A707CBCEFEE9}"/>
                </a:ext>
              </a:extLst>
            </p:cNvPr>
            <p:cNvCxnSpPr>
              <a:cxnSpLocks/>
            </p:cNvCxnSpPr>
            <p:nvPr/>
          </p:nvCxnSpPr>
          <p:spPr>
            <a:xfrm>
              <a:off x="9761853" y="3706543"/>
              <a:ext cx="490539" cy="804608"/>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grpSp>
      <p:grpSp>
        <p:nvGrpSpPr>
          <p:cNvPr id="325" name="Group 324">
            <a:extLst>
              <a:ext uri="{FF2B5EF4-FFF2-40B4-BE49-F238E27FC236}">
                <a16:creationId xmlns:a16="http://schemas.microsoft.com/office/drawing/2014/main" id="{0182AC75-989B-89FD-163F-6B2163BAE59C}"/>
              </a:ext>
            </a:extLst>
          </p:cNvPr>
          <p:cNvGrpSpPr/>
          <p:nvPr/>
        </p:nvGrpSpPr>
        <p:grpSpPr>
          <a:xfrm>
            <a:off x="9767975" y="3124565"/>
            <a:ext cx="546665" cy="1470318"/>
            <a:chOff x="9752320" y="3040833"/>
            <a:chExt cx="546665" cy="1470318"/>
          </a:xfrm>
        </p:grpSpPr>
        <p:grpSp>
          <p:nvGrpSpPr>
            <p:cNvPr id="326" name="Group 325">
              <a:extLst>
                <a:ext uri="{FF2B5EF4-FFF2-40B4-BE49-F238E27FC236}">
                  <a16:creationId xmlns:a16="http://schemas.microsoft.com/office/drawing/2014/main" id="{BD564BB7-9F25-C158-A055-9F2F14D7C220}"/>
                </a:ext>
              </a:extLst>
            </p:cNvPr>
            <p:cNvGrpSpPr/>
            <p:nvPr/>
          </p:nvGrpSpPr>
          <p:grpSpPr>
            <a:xfrm>
              <a:off x="9752320" y="3040833"/>
              <a:ext cx="546665" cy="999540"/>
              <a:chOff x="9699507" y="2873515"/>
              <a:chExt cx="546665" cy="999540"/>
            </a:xfrm>
          </p:grpSpPr>
          <p:cxnSp>
            <p:nvCxnSpPr>
              <p:cNvPr id="330" name="Straight Connector 329">
                <a:extLst>
                  <a:ext uri="{FF2B5EF4-FFF2-40B4-BE49-F238E27FC236}">
                    <a16:creationId xmlns:a16="http://schemas.microsoft.com/office/drawing/2014/main" id="{44B1718E-EA86-9401-E40B-C644BD3C815A}"/>
                  </a:ext>
                </a:extLst>
              </p:cNvPr>
              <p:cNvCxnSpPr>
                <a:cxnSpLocks/>
              </p:cNvCxnSpPr>
              <p:nvPr/>
            </p:nvCxnSpPr>
            <p:spPr>
              <a:xfrm flipV="1">
                <a:off x="9699507" y="2873515"/>
                <a:ext cx="527555" cy="652282"/>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1" name="Straight Connector 330">
                <a:extLst>
                  <a:ext uri="{FF2B5EF4-FFF2-40B4-BE49-F238E27FC236}">
                    <a16:creationId xmlns:a16="http://schemas.microsoft.com/office/drawing/2014/main" id="{8F503665-E15D-E25F-5D4A-D1686CEED6A8}"/>
                  </a:ext>
                </a:extLst>
              </p:cNvPr>
              <p:cNvCxnSpPr>
                <a:cxnSpLocks/>
              </p:cNvCxnSpPr>
              <p:nvPr/>
            </p:nvCxnSpPr>
            <p:spPr>
              <a:xfrm flipV="1">
                <a:off x="9715010" y="3058181"/>
                <a:ext cx="477420" cy="467616"/>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2" name="Straight Connector 331">
                <a:extLst>
                  <a:ext uri="{FF2B5EF4-FFF2-40B4-BE49-F238E27FC236}">
                    <a16:creationId xmlns:a16="http://schemas.microsoft.com/office/drawing/2014/main" id="{42E8AD69-C60C-3248-0B40-23802A76D8F4}"/>
                  </a:ext>
                </a:extLst>
              </p:cNvPr>
              <p:cNvCxnSpPr>
                <a:cxnSpLocks/>
              </p:cNvCxnSpPr>
              <p:nvPr/>
            </p:nvCxnSpPr>
            <p:spPr>
              <a:xfrm flipV="1">
                <a:off x="9715010" y="3242847"/>
                <a:ext cx="512052" cy="289612"/>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3" name="Straight Connector 332">
                <a:extLst>
                  <a:ext uri="{FF2B5EF4-FFF2-40B4-BE49-F238E27FC236}">
                    <a16:creationId xmlns:a16="http://schemas.microsoft.com/office/drawing/2014/main" id="{A59EF992-BBF6-98C2-67F1-AF3C512F6E30}"/>
                  </a:ext>
                </a:extLst>
              </p:cNvPr>
              <p:cNvCxnSpPr>
                <a:cxnSpLocks/>
              </p:cNvCxnSpPr>
              <p:nvPr/>
            </p:nvCxnSpPr>
            <p:spPr>
              <a:xfrm flipV="1">
                <a:off x="9728017" y="3369872"/>
                <a:ext cx="464413" cy="154893"/>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4" name="Straight Connector 333">
                <a:extLst>
                  <a:ext uri="{FF2B5EF4-FFF2-40B4-BE49-F238E27FC236}">
                    <a16:creationId xmlns:a16="http://schemas.microsoft.com/office/drawing/2014/main" id="{6774D032-9376-6AF7-4BB8-EA8825BC92E9}"/>
                  </a:ext>
                </a:extLst>
              </p:cNvPr>
              <p:cNvCxnSpPr>
                <a:cxnSpLocks/>
              </p:cNvCxnSpPr>
              <p:nvPr/>
            </p:nvCxnSpPr>
            <p:spPr>
              <a:xfrm>
                <a:off x="9730513" y="3531355"/>
                <a:ext cx="500767" cy="1007"/>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5" name="Straight Connector 334">
                <a:extLst>
                  <a:ext uri="{FF2B5EF4-FFF2-40B4-BE49-F238E27FC236}">
                    <a16:creationId xmlns:a16="http://schemas.microsoft.com/office/drawing/2014/main" id="{58F0352D-E015-C458-97AB-94CF4C734737}"/>
                  </a:ext>
                </a:extLst>
              </p:cNvPr>
              <p:cNvCxnSpPr>
                <a:cxnSpLocks/>
              </p:cNvCxnSpPr>
              <p:nvPr/>
            </p:nvCxnSpPr>
            <p:spPr>
              <a:xfrm>
                <a:off x="9722078" y="3540603"/>
                <a:ext cx="475801" cy="72617"/>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6" name="Straight Connector 335">
                <a:extLst>
                  <a:ext uri="{FF2B5EF4-FFF2-40B4-BE49-F238E27FC236}">
                    <a16:creationId xmlns:a16="http://schemas.microsoft.com/office/drawing/2014/main" id="{093D60D8-0923-466F-4E99-1B6B4A792303}"/>
                  </a:ext>
                </a:extLst>
              </p:cNvPr>
              <p:cNvCxnSpPr>
                <a:cxnSpLocks/>
              </p:cNvCxnSpPr>
              <p:nvPr/>
            </p:nvCxnSpPr>
            <p:spPr>
              <a:xfrm>
                <a:off x="9710792" y="3503723"/>
                <a:ext cx="535380" cy="369332"/>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grpSp>
        <p:cxnSp>
          <p:nvCxnSpPr>
            <p:cNvPr id="327" name="Straight Connector 326">
              <a:extLst>
                <a:ext uri="{FF2B5EF4-FFF2-40B4-BE49-F238E27FC236}">
                  <a16:creationId xmlns:a16="http://schemas.microsoft.com/office/drawing/2014/main" id="{795AA204-7A0A-A78F-0F0D-78A3E6F561D6}"/>
                </a:ext>
              </a:extLst>
            </p:cNvPr>
            <p:cNvCxnSpPr>
              <a:cxnSpLocks/>
            </p:cNvCxnSpPr>
            <p:nvPr/>
          </p:nvCxnSpPr>
          <p:spPr>
            <a:xfrm>
              <a:off x="9757429" y="3713458"/>
              <a:ext cx="522428" cy="469743"/>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28" name="Straight Connector 327">
              <a:extLst>
                <a:ext uri="{FF2B5EF4-FFF2-40B4-BE49-F238E27FC236}">
                  <a16:creationId xmlns:a16="http://schemas.microsoft.com/office/drawing/2014/main" id="{1F587171-7CE7-7BB6-25D9-6496611695FD}"/>
                </a:ext>
              </a:extLst>
            </p:cNvPr>
            <p:cNvCxnSpPr>
              <a:cxnSpLocks/>
            </p:cNvCxnSpPr>
            <p:nvPr/>
          </p:nvCxnSpPr>
          <p:spPr>
            <a:xfrm>
              <a:off x="9799659" y="3722441"/>
              <a:ext cx="498372" cy="611779"/>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29" name="Straight Connector 328">
              <a:extLst>
                <a:ext uri="{FF2B5EF4-FFF2-40B4-BE49-F238E27FC236}">
                  <a16:creationId xmlns:a16="http://schemas.microsoft.com/office/drawing/2014/main" id="{94BCFD21-71FF-6C20-AC06-620A8E0448D9}"/>
                </a:ext>
              </a:extLst>
            </p:cNvPr>
            <p:cNvCxnSpPr>
              <a:cxnSpLocks/>
            </p:cNvCxnSpPr>
            <p:nvPr/>
          </p:nvCxnSpPr>
          <p:spPr>
            <a:xfrm>
              <a:off x="9761853" y="3706543"/>
              <a:ext cx="490539" cy="804608"/>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grpSp>
      <p:grpSp>
        <p:nvGrpSpPr>
          <p:cNvPr id="337" name="Group 336">
            <a:extLst>
              <a:ext uri="{FF2B5EF4-FFF2-40B4-BE49-F238E27FC236}">
                <a16:creationId xmlns:a16="http://schemas.microsoft.com/office/drawing/2014/main" id="{99E24A5F-F459-7371-AACF-6EE6A4A6879A}"/>
              </a:ext>
            </a:extLst>
          </p:cNvPr>
          <p:cNvGrpSpPr/>
          <p:nvPr/>
        </p:nvGrpSpPr>
        <p:grpSpPr>
          <a:xfrm>
            <a:off x="9769646" y="3115997"/>
            <a:ext cx="546665" cy="1470318"/>
            <a:chOff x="9752320" y="3040833"/>
            <a:chExt cx="546665" cy="1470318"/>
          </a:xfrm>
        </p:grpSpPr>
        <p:grpSp>
          <p:nvGrpSpPr>
            <p:cNvPr id="338" name="Group 337">
              <a:extLst>
                <a:ext uri="{FF2B5EF4-FFF2-40B4-BE49-F238E27FC236}">
                  <a16:creationId xmlns:a16="http://schemas.microsoft.com/office/drawing/2014/main" id="{FF751742-FFCA-2076-781C-4D9E1299ADEB}"/>
                </a:ext>
              </a:extLst>
            </p:cNvPr>
            <p:cNvGrpSpPr/>
            <p:nvPr/>
          </p:nvGrpSpPr>
          <p:grpSpPr>
            <a:xfrm>
              <a:off x="9752320" y="3040833"/>
              <a:ext cx="546665" cy="999540"/>
              <a:chOff x="9699507" y="2873515"/>
              <a:chExt cx="546665" cy="999540"/>
            </a:xfrm>
          </p:grpSpPr>
          <p:cxnSp>
            <p:nvCxnSpPr>
              <p:cNvPr id="342" name="Straight Connector 341">
                <a:extLst>
                  <a:ext uri="{FF2B5EF4-FFF2-40B4-BE49-F238E27FC236}">
                    <a16:creationId xmlns:a16="http://schemas.microsoft.com/office/drawing/2014/main" id="{735F9D71-2CF5-289A-1EE4-4297183C5A3C}"/>
                  </a:ext>
                </a:extLst>
              </p:cNvPr>
              <p:cNvCxnSpPr>
                <a:cxnSpLocks/>
              </p:cNvCxnSpPr>
              <p:nvPr/>
            </p:nvCxnSpPr>
            <p:spPr>
              <a:xfrm flipV="1">
                <a:off x="9699507" y="2873515"/>
                <a:ext cx="527555" cy="652282"/>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3" name="Straight Connector 342">
                <a:extLst>
                  <a:ext uri="{FF2B5EF4-FFF2-40B4-BE49-F238E27FC236}">
                    <a16:creationId xmlns:a16="http://schemas.microsoft.com/office/drawing/2014/main" id="{A25232E3-0387-7078-0551-007B94F11396}"/>
                  </a:ext>
                </a:extLst>
              </p:cNvPr>
              <p:cNvCxnSpPr>
                <a:cxnSpLocks/>
              </p:cNvCxnSpPr>
              <p:nvPr/>
            </p:nvCxnSpPr>
            <p:spPr>
              <a:xfrm flipV="1">
                <a:off x="9715010" y="3058181"/>
                <a:ext cx="477420" cy="467616"/>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4" name="Straight Connector 343">
                <a:extLst>
                  <a:ext uri="{FF2B5EF4-FFF2-40B4-BE49-F238E27FC236}">
                    <a16:creationId xmlns:a16="http://schemas.microsoft.com/office/drawing/2014/main" id="{C43A21CD-1427-01FC-54D6-4594D7FFAD88}"/>
                  </a:ext>
                </a:extLst>
              </p:cNvPr>
              <p:cNvCxnSpPr>
                <a:cxnSpLocks/>
              </p:cNvCxnSpPr>
              <p:nvPr/>
            </p:nvCxnSpPr>
            <p:spPr>
              <a:xfrm flipV="1">
                <a:off x="9715010" y="3242847"/>
                <a:ext cx="512052" cy="289612"/>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5" name="Straight Connector 344">
                <a:extLst>
                  <a:ext uri="{FF2B5EF4-FFF2-40B4-BE49-F238E27FC236}">
                    <a16:creationId xmlns:a16="http://schemas.microsoft.com/office/drawing/2014/main" id="{4B6AA6DF-3AF7-6AC3-1ADE-51DCEF54D304}"/>
                  </a:ext>
                </a:extLst>
              </p:cNvPr>
              <p:cNvCxnSpPr>
                <a:cxnSpLocks/>
              </p:cNvCxnSpPr>
              <p:nvPr/>
            </p:nvCxnSpPr>
            <p:spPr>
              <a:xfrm flipV="1">
                <a:off x="9728017" y="3369872"/>
                <a:ext cx="464413" cy="154893"/>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6" name="Straight Connector 345">
                <a:extLst>
                  <a:ext uri="{FF2B5EF4-FFF2-40B4-BE49-F238E27FC236}">
                    <a16:creationId xmlns:a16="http://schemas.microsoft.com/office/drawing/2014/main" id="{BF4DDF86-871E-826A-DDD6-99A201B6CC99}"/>
                  </a:ext>
                </a:extLst>
              </p:cNvPr>
              <p:cNvCxnSpPr>
                <a:cxnSpLocks/>
              </p:cNvCxnSpPr>
              <p:nvPr/>
            </p:nvCxnSpPr>
            <p:spPr>
              <a:xfrm>
                <a:off x="9730513" y="3531355"/>
                <a:ext cx="500767" cy="1007"/>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7" name="Straight Connector 346">
                <a:extLst>
                  <a:ext uri="{FF2B5EF4-FFF2-40B4-BE49-F238E27FC236}">
                    <a16:creationId xmlns:a16="http://schemas.microsoft.com/office/drawing/2014/main" id="{17741F85-4A61-88DF-1BEF-DE0595D7B751}"/>
                  </a:ext>
                </a:extLst>
              </p:cNvPr>
              <p:cNvCxnSpPr>
                <a:cxnSpLocks/>
              </p:cNvCxnSpPr>
              <p:nvPr/>
            </p:nvCxnSpPr>
            <p:spPr>
              <a:xfrm>
                <a:off x="9722078" y="3540603"/>
                <a:ext cx="475801" cy="72617"/>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8" name="Straight Connector 347">
                <a:extLst>
                  <a:ext uri="{FF2B5EF4-FFF2-40B4-BE49-F238E27FC236}">
                    <a16:creationId xmlns:a16="http://schemas.microsoft.com/office/drawing/2014/main" id="{F8AEF2B9-2AD6-5913-54E8-7E718D5489D4}"/>
                  </a:ext>
                </a:extLst>
              </p:cNvPr>
              <p:cNvCxnSpPr>
                <a:cxnSpLocks/>
              </p:cNvCxnSpPr>
              <p:nvPr/>
            </p:nvCxnSpPr>
            <p:spPr>
              <a:xfrm>
                <a:off x="9710792" y="3503723"/>
                <a:ext cx="535380" cy="369332"/>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grpSp>
        <p:cxnSp>
          <p:nvCxnSpPr>
            <p:cNvPr id="339" name="Straight Connector 338">
              <a:extLst>
                <a:ext uri="{FF2B5EF4-FFF2-40B4-BE49-F238E27FC236}">
                  <a16:creationId xmlns:a16="http://schemas.microsoft.com/office/drawing/2014/main" id="{535640DE-9187-17B2-D4ED-02CABD4D34FE}"/>
                </a:ext>
              </a:extLst>
            </p:cNvPr>
            <p:cNvCxnSpPr>
              <a:cxnSpLocks/>
            </p:cNvCxnSpPr>
            <p:nvPr/>
          </p:nvCxnSpPr>
          <p:spPr>
            <a:xfrm>
              <a:off x="9757429" y="3713458"/>
              <a:ext cx="522428" cy="469743"/>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0" name="Straight Connector 339">
              <a:extLst>
                <a:ext uri="{FF2B5EF4-FFF2-40B4-BE49-F238E27FC236}">
                  <a16:creationId xmlns:a16="http://schemas.microsoft.com/office/drawing/2014/main" id="{C1B64E4D-2745-1A09-4C60-6239311702A8}"/>
                </a:ext>
              </a:extLst>
            </p:cNvPr>
            <p:cNvCxnSpPr>
              <a:cxnSpLocks/>
            </p:cNvCxnSpPr>
            <p:nvPr/>
          </p:nvCxnSpPr>
          <p:spPr>
            <a:xfrm>
              <a:off x="9799659" y="3722441"/>
              <a:ext cx="498372" cy="611779"/>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1" name="Straight Connector 340">
              <a:extLst>
                <a:ext uri="{FF2B5EF4-FFF2-40B4-BE49-F238E27FC236}">
                  <a16:creationId xmlns:a16="http://schemas.microsoft.com/office/drawing/2014/main" id="{F456B8AF-FB5E-809D-809D-9EC9F65D217A}"/>
                </a:ext>
              </a:extLst>
            </p:cNvPr>
            <p:cNvCxnSpPr>
              <a:cxnSpLocks/>
            </p:cNvCxnSpPr>
            <p:nvPr/>
          </p:nvCxnSpPr>
          <p:spPr>
            <a:xfrm>
              <a:off x="9761853" y="3706543"/>
              <a:ext cx="490539" cy="804608"/>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85920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animEffect transition="in" filter="wipe(left)">
                                      <p:cBhvr>
                                        <p:cTn id="19" dur="500"/>
                                        <p:tgtEl>
                                          <p:spTgt spid="213"/>
                                        </p:tgtEl>
                                      </p:cBhvr>
                                    </p:animEffect>
                                  </p:childTnLst>
                                </p:cTn>
                              </p:par>
                              <p:par>
                                <p:cTn id="20" presetID="26" presetClass="emph" presetSubtype="0" fill="hold" nodeType="withEffect">
                                  <p:stCondLst>
                                    <p:cond delay="0"/>
                                  </p:stCondLst>
                                  <p:childTnLst>
                                    <p:animEffect transition="out" filter="fade">
                                      <p:cBhvr>
                                        <p:cTn id="21" dur="500" tmFilter="0, 0; .2, .5; .8, .5; 1, 0"/>
                                        <p:tgtEl>
                                          <p:spTgt spid="213"/>
                                        </p:tgtEl>
                                      </p:cBhvr>
                                    </p:animEffect>
                                    <p:animScale>
                                      <p:cBhvr>
                                        <p:cTn id="22" dur="250" autoRev="1" fill="hold"/>
                                        <p:tgtEl>
                                          <p:spTgt spid="213"/>
                                        </p:tgtEl>
                                      </p:cBhvr>
                                      <p:by x="105000" y="105000"/>
                                    </p:animScale>
                                  </p:childTnLst>
                                </p:cTn>
                              </p:par>
                            </p:childTnLst>
                          </p:cTn>
                        </p:par>
                        <p:par>
                          <p:cTn id="23" fill="hold">
                            <p:stCondLst>
                              <p:cond delay="500"/>
                            </p:stCondLst>
                            <p:childTnLst>
                              <p:par>
                                <p:cTn id="24" presetID="10" presetClass="exit" presetSubtype="0" fill="hold" nodeType="afterEffect">
                                  <p:stCondLst>
                                    <p:cond delay="0"/>
                                  </p:stCondLst>
                                  <p:childTnLst>
                                    <p:animEffect transition="out" filter="fade">
                                      <p:cBhvr>
                                        <p:cTn id="25" dur="500"/>
                                        <p:tgtEl>
                                          <p:spTgt spid="213"/>
                                        </p:tgtEl>
                                      </p:cBhvr>
                                    </p:animEffect>
                                    <p:set>
                                      <p:cBhvr>
                                        <p:cTn id="26" dur="1" fill="hold">
                                          <p:stCondLst>
                                            <p:cond delay="499"/>
                                          </p:stCondLst>
                                        </p:cTn>
                                        <p:tgtEl>
                                          <p:spTgt spid="213"/>
                                        </p:tgtEl>
                                        <p:attrNameLst>
                                          <p:attrName>style.visibility</p:attrName>
                                        </p:attrNameLst>
                                      </p:cBhvr>
                                      <p:to>
                                        <p:strVal val="hidden"/>
                                      </p:to>
                                    </p:se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20"/>
                                        </p:tgtEl>
                                        <p:attrNameLst>
                                          <p:attrName>style.visibility</p:attrName>
                                        </p:attrNameLst>
                                      </p:cBhvr>
                                      <p:to>
                                        <p:strVal val="visible"/>
                                      </p:to>
                                    </p:set>
                                    <p:animEffect transition="in" filter="wipe(left)">
                                      <p:cBhvr>
                                        <p:cTn id="30" dur="500"/>
                                        <p:tgtEl>
                                          <p:spTgt spid="220"/>
                                        </p:tgtEl>
                                      </p:cBhvr>
                                    </p:animEffect>
                                  </p:childTnLst>
                                </p:cTn>
                              </p:par>
                              <p:par>
                                <p:cTn id="31" presetID="26" presetClass="emph" presetSubtype="0" fill="hold" nodeType="withEffect">
                                  <p:stCondLst>
                                    <p:cond delay="0"/>
                                  </p:stCondLst>
                                  <p:childTnLst>
                                    <p:animEffect transition="out" filter="fade">
                                      <p:cBhvr>
                                        <p:cTn id="32" dur="500" tmFilter="0, 0; .2, .5; .8, .5; 1, 0"/>
                                        <p:tgtEl>
                                          <p:spTgt spid="220"/>
                                        </p:tgtEl>
                                      </p:cBhvr>
                                    </p:animEffect>
                                    <p:animScale>
                                      <p:cBhvr>
                                        <p:cTn id="33" dur="250" autoRev="1" fill="hold"/>
                                        <p:tgtEl>
                                          <p:spTgt spid="220"/>
                                        </p:tgtEl>
                                      </p:cBhvr>
                                      <p:by x="105000" y="105000"/>
                                    </p:animScale>
                                  </p:childTnLst>
                                </p:cTn>
                              </p:par>
                            </p:childTnLst>
                          </p:cTn>
                        </p:par>
                        <p:par>
                          <p:cTn id="34" fill="hold">
                            <p:stCondLst>
                              <p:cond delay="1500"/>
                            </p:stCondLst>
                            <p:childTnLst>
                              <p:par>
                                <p:cTn id="35" presetID="10" presetClass="exit" presetSubtype="0" fill="hold" nodeType="afterEffect">
                                  <p:stCondLst>
                                    <p:cond delay="0"/>
                                  </p:stCondLst>
                                  <p:childTnLst>
                                    <p:animEffect transition="out" filter="fade">
                                      <p:cBhvr>
                                        <p:cTn id="36" dur="500"/>
                                        <p:tgtEl>
                                          <p:spTgt spid="220"/>
                                        </p:tgtEl>
                                      </p:cBhvr>
                                    </p:animEffect>
                                    <p:set>
                                      <p:cBhvr>
                                        <p:cTn id="37" dur="1" fill="hold">
                                          <p:stCondLst>
                                            <p:cond delay="499"/>
                                          </p:stCondLst>
                                        </p:cTn>
                                        <p:tgtEl>
                                          <p:spTgt spid="220"/>
                                        </p:tgtEl>
                                        <p:attrNameLst>
                                          <p:attrName>style.visibility</p:attrName>
                                        </p:attrNameLst>
                                      </p:cBhvr>
                                      <p:to>
                                        <p:strVal val="hidden"/>
                                      </p:to>
                                    </p:se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5"/>
                                        </p:tgtEl>
                                        <p:attrNameLst>
                                          <p:attrName>style.visibility</p:attrName>
                                        </p:attrNameLst>
                                      </p:cBhvr>
                                      <p:to>
                                        <p:strVal val="visible"/>
                                      </p:to>
                                    </p:set>
                                    <p:animEffect transition="in" filter="wipe(left)">
                                      <p:cBhvr>
                                        <p:cTn id="41" dur="500"/>
                                        <p:tgtEl>
                                          <p:spTgt spid="225"/>
                                        </p:tgtEl>
                                      </p:cBhvr>
                                    </p:animEffect>
                                  </p:childTnLst>
                                </p:cTn>
                              </p:par>
                              <p:par>
                                <p:cTn id="42" presetID="26" presetClass="emph" presetSubtype="0" fill="hold" nodeType="withEffect">
                                  <p:stCondLst>
                                    <p:cond delay="0"/>
                                  </p:stCondLst>
                                  <p:childTnLst>
                                    <p:animEffect transition="out" filter="fade">
                                      <p:cBhvr>
                                        <p:cTn id="43" dur="500" tmFilter="0, 0; .2, .5; .8, .5; 1, 0"/>
                                        <p:tgtEl>
                                          <p:spTgt spid="225"/>
                                        </p:tgtEl>
                                      </p:cBhvr>
                                    </p:animEffect>
                                    <p:animScale>
                                      <p:cBhvr>
                                        <p:cTn id="44" dur="250" autoRev="1" fill="hold"/>
                                        <p:tgtEl>
                                          <p:spTgt spid="225"/>
                                        </p:tgtEl>
                                      </p:cBhvr>
                                      <p:by x="105000" y="105000"/>
                                    </p:animScale>
                                  </p:childTnLst>
                                </p:cTn>
                              </p:par>
                            </p:childTnLst>
                          </p:cTn>
                        </p:par>
                        <p:par>
                          <p:cTn id="45" fill="hold">
                            <p:stCondLst>
                              <p:cond delay="2500"/>
                            </p:stCondLst>
                            <p:childTnLst>
                              <p:par>
                                <p:cTn id="46" presetID="10" presetClass="exit" presetSubtype="0" fill="hold" nodeType="afterEffect">
                                  <p:stCondLst>
                                    <p:cond delay="0"/>
                                  </p:stCondLst>
                                  <p:childTnLst>
                                    <p:animEffect transition="out" filter="fade">
                                      <p:cBhvr>
                                        <p:cTn id="47" dur="500"/>
                                        <p:tgtEl>
                                          <p:spTgt spid="225"/>
                                        </p:tgtEl>
                                      </p:cBhvr>
                                    </p:animEffect>
                                    <p:set>
                                      <p:cBhvr>
                                        <p:cTn id="48" dur="1" fill="hold">
                                          <p:stCondLst>
                                            <p:cond delay="499"/>
                                          </p:stCondLst>
                                        </p:cTn>
                                        <p:tgtEl>
                                          <p:spTgt spid="225"/>
                                        </p:tgtEl>
                                        <p:attrNameLst>
                                          <p:attrName>style.visibility</p:attrName>
                                        </p:attrNameLst>
                                      </p:cBhvr>
                                      <p:to>
                                        <p:strVal val="hidden"/>
                                      </p:to>
                                    </p:set>
                                  </p:childTnLst>
                                </p:cTn>
                              </p:par>
                            </p:childTnLst>
                          </p:cTn>
                        </p:par>
                        <p:par>
                          <p:cTn id="49" fill="hold">
                            <p:stCondLst>
                              <p:cond delay="3000"/>
                            </p:stCondLst>
                            <p:childTnLst>
                              <p:par>
                                <p:cTn id="50" presetID="22" presetClass="entr" presetSubtype="8" fill="hold" nodeType="afterEffect">
                                  <p:stCondLst>
                                    <p:cond delay="0"/>
                                  </p:stCondLst>
                                  <p:childTnLst>
                                    <p:set>
                                      <p:cBhvr>
                                        <p:cTn id="51" dur="1" fill="hold">
                                          <p:stCondLst>
                                            <p:cond delay="0"/>
                                          </p:stCondLst>
                                        </p:cTn>
                                        <p:tgtEl>
                                          <p:spTgt spid="325"/>
                                        </p:tgtEl>
                                        <p:attrNameLst>
                                          <p:attrName>style.visibility</p:attrName>
                                        </p:attrNameLst>
                                      </p:cBhvr>
                                      <p:to>
                                        <p:strVal val="visible"/>
                                      </p:to>
                                    </p:set>
                                    <p:animEffect transition="in" filter="wipe(left)">
                                      <p:cBhvr>
                                        <p:cTn id="52" dur="500"/>
                                        <p:tgtEl>
                                          <p:spTgt spid="325"/>
                                        </p:tgtEl>
                                      </p:cBhvr>
                                    </p:animEffect>
                                  </p:childTnLst>
                                </p:cTn>
                              </p:par>
                              <p:par>
                                <p:cTn id="53" presetID="26" presetClass="emph" presetSubtype="0" fill="hold" nodeType="withEffect">
                                  <p:stCondLst>
                                    <p:cond delay="0"/>
                                  </p:stCondLst>
                                  <p:childTnLst>
                                    <p:animEffect transition="out" filter="fade">
                                      <p:cBhvr>
                                        <p:cTn id="54" dur="500" tmFilter="0, 0; .2, .5; .8, .5; 1, 0"/>
                                        <p:tgtEl>
                                          <p:spTgt spid="325"/>
                                        </p:tgtEl>
                                      </p:cBhvr>
                                    </p:animEffect>
                                    <p:animScale>
                                      <p:cBhvr>
                                        <p:cTn id="55" dur="250" autoRev="1" fill="hold"/>
                                        <p:tgtEl>
                                          <p:spTgt spid="325"/>
                                        </p:tgtEl>
                                      </p:cBhvr>
                                      <p:by x="105000" y="105000"/>
                                    </p:animScale>
                                  </p:childTnLst>
                                </p:cTn>
                              </p:par>
                            </p:childTnLst>
                          </p:cTn>
                        </p:par>
                        <p:par>
                          <p:cTn id="56" fill="hold">
                            <p:stCondLst>
                              <p:cond delay="3500"/>
                            </p:stCondLst>
                            <p:childTnLst>
                              <p:par>
                                <p:cTn id="57" presetID="10" presetClass="exit" presetSubtype="0" fill="hold" nodeType="afterEffect">
                                  <p:stCondLst>
                                    <p:cond delay="0"/>
                                  </p:stCondLst>
                                  <p:childTnLst>
                                    <p:animEffect transition="out" filter="fade">
                                      <p:cBhvr>
                                        <p:cTn id="58" dur="500"/>
                                        <p:tgtEl>
                                          <p:spTgt spid="325"/>
                                        </p:tgtEl>
                                      </p:cBhvr>
                                    </p:animEffect>
                                    <p:set>
                                      <p:cBhvr>
                                        <p:cTn id="59" dur="1" fill="hold">
                                          <p:stCondLst>
                                            <p:cond delay="499"/>
                                          </p:stCondLst>
                                        </p:cTn>
                                        <p:tgtEl>
                                          <p:spTgt spid="32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188"/>
                                        </p:tgtEl>
                                        <p:attrNameLst>
                                          <p:attrName>style.visibility</p:attrName>
                                        </p:attrNameLst>
                                      </p:cBhvr>
                                      <p:to>
                                        <p:strVal val="visible"/>
                                      </p:to>
                                    </p:set>
                                    <p:animEffect transition="in" filter="barn(inVertical)">
                                      <p:cBhvr>
                                        <p:cTn id="64" dur="500"/>
                                        <p:tgtEl>
                                          <p:spTgt spid="188"/>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98"/>
                                        </p:tgtEl>
                                        <p:attrNameLst>
                                          <p:attrName>style.visibility</p:attrName>
                                        </p:attrNameLst>
                                      </p:cBhvr>
                                      <p:to>
                                        <p:strVal val="visible"/>
                                      </p:to>
                                    </p:set>
                                    <p:animEffect transition="in" filter="fade">
                                      <p:cBhvr>
                                        <p:cTn id="68" dur="500"/>
                                        <p:tgtEl>
                                          <p:spTgt spid="19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208"/>
                                        </p:tgtEl>
                                        <p:attrNameLst>
                                          <p:attrName>style.visibility</p:attrName>
                                        </p:attrNameLst>
                                      </p:cBhvr>
                                      <p:to>
                                        <p:strVal val="visible"/>
                                      </p:to>
                                    </p:set>
                                    <p:animEffect transition="in" filter="wipe(down)">
                                      <p:cBhvr>
                                        <p:cTn id="73" dur="500"/>
                                        <p:tgtEl>
                                          <p:spTgt spid="20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254"/>
                                        </p:tgtEl>
                                        <p:attrNameLst>
                                          <p:attrName>style.visibility</p:attrName>
                                        </p:attrNameLst>
                                      </p:cBhvr>
                                      <p:to>
                                        <p:strVal val="visible"/>
                                      </p:to>
                                    </p:set>
                                    <p:animEffect transition="in" filter="wipe(right)">
                                      <p:cBhvr>
                                        <p:cTn id="78" dur="3000"/>
                                        <p:tgtEl>
                                          <p:spTgt spid="254"/>
                                        </p:tgtEl>
                                      </p:cBhvr>
                                    </p:animEffect>
                                  </p:childTnLst>
                                </p:cTn>
                              </p:par>
                              <p:par>
                                <p:cTn id="79" presetID="22" presetClass="entr" presetSubtype="2" fill="hold" nodeType="withEffect">
                                  <p:stCondLst>
                                    <p:cond delay="600"/>
                                  </p:stCondLst>
                                  <p:childTnLst>
                                    <p:set>
                                      <p:cBhvr>
                                        <p:cTn id="80" dur="1" fill="hold">
                                          <p:stCondLst>
                                            <p:cond delay="0"/>
                                          </p:stCondLst>
                                        </p:cTn>
                                        <p:tgtEl>
                                          <p:spTgt spid="337"/>
                                        </p:tgtEl>
                                        <p:attrNameLst>
                                          <p:attrName>style.visibility</p:attrName>
                                        </p:attrNameLst>
                                      </p:cBhvr>
                                      <p:to>
                                        <p:strVal val="visible"/>
                                      </p:to>
                                    </p:set>
                                    <p:animEffect transition="in" filter="wipe(right)">
                                      <p:cBhvr>
                                        <p:cTn id="81" dur="1000"/>
                                        <p:tgtEl>
                                          <p:spTgt spid="337"/>
                                        </p:tgtEl>
                                      </p:cBhvr>
                                    </p:animEffect>
                                  </p:childTnLst>
                                </p:cTn>
                              </p:par>
                              <p:par>
                                <p:cTn id="82" presetID="26" presetClass="emph" presetSubtype="0" fill="hold" nodeType="withEffect">
                                  <p:stCondLst>
                                    <p:cond delay="600"/>
                                  </p:stCondLst>
                                  <p:childTnLst>
                                    <p:animEffect transition="out" filter="fade">
                                      <p:cBhvr>
                                        <p:cTn id="83" dur="1000" tmFilter="0, 0; .2, .5; .8, .5; 1, 0"/>
                                        <p:tgtEl>
                                          <p:spTgt spid="337"/>
                                        </p:tgtEl>
                                      </p:cBhvr>
                                    </p:animEffect>
                                    <p:animScale>
                                      <p:cBhvr>
                                        <p:cTn id="84" dur="500" autoRev="1" fill="hold"/>
                                        <p:tgtEl>
                                          <p:spTgt spid="337"/>
                                        </p:tgtEl>
                                      </p:cBhvr>
                                      <p:by x="105000" y="105000"/>
                                    </p:animScale>
                                  </p:childTnLst>
                                </p:cTn>
                              </p:par>
                              <p:par>
                                <p:cTn id="85" presetID="10" presetClass="exit" presetSubtype="0" fill="hold" nodeType="withEffect">
                                  <p:stCondLst>
                                    <p:cond delay="600"/>
                                  </p:stCondLst>
                                  <p:childTnLst>
                                    <p:animEffect transition="out" filter="fade">
                                      <p:cBhvr>
                                        <p:cTn id="86" dur="1000"/>
                                        <p:tgtEl>
                                          <p:spTgt spid="337"/>
                                        </p:tgtEl>
                                      </p:cBhvr>
                                    </p:animEffect>
                                    <p:set>
                                      <p:cBhvr>
                                        <p:cTn id="87" dur="1" fill="hold">
                                          <p:stCondLst>
                                            <p:cond delay="999"/>
                                          </p:stCondLst>
                                        </p:cTn>
                                        <p:tgtEl>
                                          <p:spTgt spid="337"/>
                                        </p:tgtEl>
                                        <p:attrNameLst>
                                          <p:attrName>style.visibility</p:attrName>
                                        </p:attrNameLst>
                                      </p:cBhvr>
                                      <p:to>
                                        <p:strVal val="hidden"/>
                                      </p:to>
                                    </p:set>
                                  </p:childTnLst>
                                </p:cTn>
                              </p:par>
                              <p:par>
                                <p:cTn id="88" presetID="22" presetClass="entr" presetSubtype="2" fill="hold" nodeType="withEffect">
                                  <p:stCondLst>
                                    <p:cond delay="1200"/>
                                  </p:stCondLst>
                                  <p:childTnLst>
                                    <p:set>
                                      <p:cBhvr>
                                        <p:cTn id="89" dur="1" fill="hold">
                                          <p:stCondLst>
                                            <p:cond delay="0"/>
                                          </p:stCondLst>
                                        </p:cTn>
                                        <p:tgtEl>
                                          <p:spTgt spid="279"/>
                                        </p:tgtEl>
                                        <p:attrNameLst>
                                          <p:attrName>style.visibility</p:attrName>
                                        </p:attrNameLst>
                                      </p:cBhvr>
                                      <p:to>
                                        <p:strVal val="visible"/>
                                      </p:to>
                                    </p:set>
                                    <p:animEffect transition="in" filter="wipe(right)">
                                      <p:cBhvr>
                                        <p:cTn id="90" dur="1000"/>
                                        <p:tgtEl>
                                          <p:spTgt spid="279"/>
                                        </p:tgtEl>
                                      </p:cBhvr>
                                    </p:animEffect>
                                  </p:childTnLst>
                                </p:cTn>
                              </p:par>
                              <p:par>
                                <p:cTn id="91" presetID="26" presetClass="emph" presetSubtype="0" fill="hold" nodeType="withEffect">
                                  <p:stCondLst>
                                    <p:cond delay="1200"/>
                                  </p:stCondLst>
                                  <p:childTnLst>
                                    <p:animEffect transition="out" filter="fade">
                                      <p:cBhvr>
                                        <p:cTn id="92" dur="1000" tmFilter="0, 0; .2, .5; .8, .5; 1, 0"/>
                                        <p:tgtEl>
                                          <p:spTgt spid="279"/>
                                        </p:tgtEl>
                                      </p:cBhvr>
                                    </p:animEffect>
                                    <p:animScale>
                                      <p:cBhvr>
                                        <p:cTn id="93" dur="500" autoRev="1" fill="hold"/>
                                        <p:tgtEl>
                                          <p:spTgt spid="279"/>
                                        </p:tgtEl>
                                      </p:cBhvr>
                                      <p:by x="105000" y="105000"/>
                                    </p:animScale>
                                  </p:childTnLst>
                                </p:cTn>
                              </p:par>
                              <p:par>
                                <p:cTn id="94" presetID="10" presetClass="exit" presetSubtype="0" fill="hold" nodeType="withEffect">
                                  <p:stCondLst>
                                    <p:cond delay="1200"/>
                                  </p:stCondLst>
                                  <p:childTnLst>
                                    <p:animEffect transition="out" filter="fade">
                                      <p:cBhvr>
                                        <p:cTn id="95" dur="1000"/>
                                        <p:tgtEl>
                                          <p:spTgt spid="279"/>
                                        </p:tgtEl>
                                      </p:cBhvr>
                                    </p:animEffect>
                                    <p:set>
                                      <p:cBhvr>
                                        <p:cTn id="96" dur="1" fill="hold">
                                          <p:stCondLst>
                                            <p:cond delay="999"/>
                                          </p:stCondLst>
                                        </p:cTn>
                                        <p:tgtEl>
                                          <p:spTgt spid="279"/>
                                        </p:tgtEl>
                                        <p:attrNameLst>
                                          <p:attrName>style.visibility</p:attrName>
                                        </p:attrNameLst>
                                      </p:cBhvr>
                                      <p:to>
                                        <p:strVal val="hidden"/>
                                      </p:to>
                                    </p:set>
                                  </p:childTnLst>
                                </p:cTn>
                              </p:par>
                              <p:par>
                                <p:cTn id="97" presetID="22" presetClass="entr" presetSubtype="2" fill="hold" nodeType="withEffect">
                                  <p:stCondLst>
                                    <p:cond delay="1600"/>
                                  </p:stCondLst>
                                  <p:childTnLst>
                                    <p:set>
                                      <p:cBhvr>
                                        <p:cTn id="98" dur="1" fill="hold">
                                          <p:stCondLst>
                                            <p:cond delay="0"/>
                                          </p:stCondLst>
                                        </p:cTn>
                                        <p:tgtEl>
                                          <p:spTgt spid="284"/>
                                        </p:tgtEl>
                                        <p:attrNameLst>
                                          <p:attrName>style.visibility</p:attrName>
                                        </p:attrNameLst>
                                      </p:cBhvr>
                                      <p:to>
                                        <p:strVal val="visible"/>
                                      </p:to>
                                    </p:set>
                                    <p:animEffect transition="in" filter="wipe(right)">
                                      <p:cBhvr>
                                        <p:cTn id="99" dur="1000"/>
                                        <p:tgtEl>
                                          <p:spTgt spid="284"/>
                                        </p:tgtEl>
                                      </p:cBhvr>
                                    </p:animEffect>
                                  </p:childTnLst>
                                </p:cTn>
                              </p:par>
                              <p:par>
                                <p:cTn id="100" presetID="26" presetClass="emph" presetSubtype="0" fill="hold" nodeType="withEffect">
                                  <p:stCondLst>
                                    <p:cond delay="1600"/>
                                  </p:stCondLst>
                                  <p:childTnLst>
                                    <p:animEffect transition="out" filter="fade">
                                      <p:cBhvr>
                                        <p:cTn id="101" dur="1000" tmFilter="0, 0; .2, .5; .8, .5; 1, 0"/>
                                        <p:tgtEl>
                                          <p:spTgt spid="284"/>
                                        </p:tgtEl>
                                      </p:cBhvr>
                                    </p:animEffect>
                                    <p:animScale>
                                      <p:cBhvr>
                                        <p:cTn id="102" dur="500" autoRev="1" fill="hold"/>
                                        <p:tgtEl>
                                          <p:spTgt spid="284"/>
                                        </p:tgtEl>
                                      </p:cBhvr>
                                      <p:by x="105000" y="105000"/>
                                    </p:animScale>
                                  </p:childTnLst>
                                </p:cTn>
                              </p:par>
                              <p:par>
                                <p:cTn id="103" presetID="10" presetClass="exit" presetSubtype="0" fill="hold" nodeType="withEffect">
                                  <p:stCondLst>
                                    <p:cond delay="1600"/>
                                  </p:stCondLst>
                                  <p:childTnLst>
                                    <p:animEffect transition="out" filter="fade">
                                      <p:cBhvr>
                                        <p:cTn id="104" dur="1000"/>
                                        <p:tgtEl>
                                          <p:spTgt spid="284"/>
                                        </p:tgtEl>
                                      </p:cBhvr>
                                    </p:animEffect>
                                    <p:set>
                                      <p:cBhvr>
                                        <p:cTn id="105" dur="1" fill="hold">
                                          <p:stCondLst>
                                            <p:cond delay="999"/>
                                          </p:stCondLst>
                                        </p:cTn>
                                        <p:tgtEl>
                                          <p:spTgt spid="284"/>
                                        </p:tgtEl>
                                        <p:attrNameLst>
                                          <p:attrName>style.visibility</p:attrName>
                                        </p:attrNameLst>
                                      </p:cBhvr>
                                      <p:to>
                                        <p:strVal val="hidden"/>
                                      </p:to>
                                    </p:set>
                                  </p:childTnLst>
                                </p:cTn>
                              </p:par>
                              <p:par>
                                <p:cTn id="106" presetID="22" presetClass="entr" presetSubtype="2" fill="hold" nodeType="withEffect">
                                  <p:stCondLst>
                                    <p:cond delay="2000"/>
                                  </p:stCondLst>
                                  <p:childTnLst>
                                    <p:set>
                                      <p:cBhvr>
                                        <p:cTn id="107" dur="1" fill="hold">
                                          <p:stCondLst>
                                            <p:cond delay="0"/>
                                          </p:stCondLst>
                                        </p:cTn>
                                        <p:tgtEl>
                                          <p:spTgt spid="294"/>
                                        </p:tgtEl>
                                        <p:attrNameLst>
                                          <p:attrName>style.visibility</p:attrName>
                                        </p:attrNameLst>
                                      </p:cBhvr>
                                      <p:to>
                                        <p:strVal val="visible"/>
                                      </p:to>
                                    </p:set>
                                    <p:animEffect transition="in" filter="wipe(right)">
                                      <p:cBhvr>
                                        <p:cTn id="108" dur="1000"/>
                                        <p:tgtEl>
                                          <p:spTgt spid="294"/>
                                        </p:tgtEl>
                                      </p:cBhvr>
                                    </p:animEffect>
                                  </p:childTnLst>
                                </p:cTn>
                              </p:par>
                              <p:par>
                                <p:cTn id="109" presetID="26" presetClass="emph" presetSubtype="0" fill="hold" nodeType="withEffect">
                                  <p:stCondLst>
                                    <p:cond delay="2000"/>
                                  </p:stCondLst>
                                  <p:childTnLst>
                                    <p:animEffect transition="out" filter="fade">
                                      <p:cBhvr>
                                        <p:cTn id="110" dur="1000" tmFilter="0, 0; .2, .5; .8, .5; 1, 0"/>
                                        <p:tgtEl>
                                          <p:spTgt spid="294"/>
                                        </p:tgtEl>
                                      </p:cBhvr>
                                    </p:animEffect>
                                    <p:animScale>
                                      <p:cBhvr>
                                        <p:cTn id="111" dur="500" autoRev="1" fill="hold"/>
                                        <p:tgtEl>
                                          <p:spTgt spid="294"/>
                                        </p:tgtEl>
                                      </p:cBhvr>
                                      <p:by x="105000" y="105000"/>
                                    </p:animScale>
                                  </p:childTnLst>
                                </p:cTn>
                              </p:par>
                              <p:par>
                                <p:cTn id="112" presetID="10" presetClass="exit" presetSubtype="0" fill="hold" nodeType="withEffect">
                                  <p:stCondLst>
                                    <p:cond delay="2000"/>
                                  </p:stCondLst>
                                  <p:childTnLst>
                                    <p:animEffect transition="out" filter="fade">
                                      <p:cBhvr>
                                        <p:cTn id="113" dur="1000"/>
                                        <p:tgtEl>
                                          <p:spTgt spid="294"/>
                                        </p:tgtEl>
                                      </p:cBhvr>
                                    </p:animEffect>
                                    <p:set>
                                      <p:cBhvr>
                                        <p:cTn id="114" dur="1" fill="hold">
                                          <p:stCondLst>
                                            <p:cond delay="999"/>
                                          </p:stCondLst>
                                        </p:cTn>
                                        <p:tgtEl>
                                          <p:spTgt spid="2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98" grpId="0"/>
      <p:bldP spid="2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err="1"/>
              <a:t>Zoeken</a:t>
            </a:r>
            <a:r>
              <a:rPr lang="en-GB" dirty="0"/>
              <a:t> met </a:t>
            </a:r>
            <a:r>
              <a:rPr lang="en-GB" dirty="0">
                <a:solidFill>
                  <a:srgbClr val="386647"/>
                </a:solidFill>
              </a:rPr>
              <a:t>Gradient Descent</a:t>
            </a:r>
            <a:endParaRPr lang="en-US" dirty="0">
              <a:solidFill>
                <a:srgbClr val="386647"/>
              </a:solidFill>
            </a:endParaRPr>
          </a:p>
        </p:txBody>
      </p:sp>
      <p:sp>
        <p:nvSpPr>
          <p:cNvPr id="2" name="TextBox 1">
            <a:extLst>
              <a:ext uri="{FF2B5EF4-FFF2-40B4-BE49-F238E27FC236}">
                <a16:creationId xmlns:a16="http://schemas.microsoft.com/office/drawing/2014/main" id="{7E95F9D4-8B93-9CD3-5078-9F056F035BE6}"/>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sp>
        <p:nvSpPr>
          <p:cNvPr id="97" name="TextBox 96">
            <a:extLst>
              <a:ext uri="{FF2B5EF4-FFF2-40B4-BE49-F238E27FC236}">
                <a16:creationId xmlns:a16="http://schemas.microsoft.com/office/drawing/2014/main" id="{D0E72B35-8419-B8DF-ABB4-74B0BCFDF236}"/>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sp>
        <p:nvSpPr>
          <p:cNvPr id="4" name="TextBox 3">
            <a:extLst>
              <a:ext uri="{FF2B5EF4-FFF2-40B4-BE49-F238E27FC236}">
                <a16:creationId xmlns:a16="http://schemas.microsoft.com/office/drawing/2014/main" id="{2BC4CE1F-F44C-E0B3-FCB3-345E44537E97}"/>
              </a:ext>
            </a:extLst>
          </p:cNvPr>
          <p:cNvSpPr txBox="1"/>
          <p:nvPr/>
        </p:nvSpPr>
        <p:spPr>
          <a:xfrm>
            <a:off x="594360" y="2409417"/>
            <a:ext cx="9861482" cy="707886"/>
          </a:xfrm>
          <a:prstGeom prst="rect">
            <a:avLst/>
          </a:prstGeom>
          <a:noFill/>
        </p:spPr>
        <p:txBody>
          <a:bodyPr wrap="none" rtlCol="0">
            <a:spAutoFit/>
          </a:bodyPr>
          <a:lstStyle/>
          <a:p>
            <a:r>
              <a:rPr lang="en-GB" sz="2000" noProof="1">
                <a:solidFill>
                  <a:schemeClr val="bg1"/>
                </a:solidFill>
              </a:rPr>
              <a:t>Een </a:t>
            </a:r>
            <a:r>
              <a:rPr lang="en-GB" sz="2000" b="1" noProof="1">
                <a:solidFill>
                  <a:srgbClr val="386647"/>
                </a:solidFill>
              </a:rPr>
              <a:t>optimizer</a:t>
            </a:r>
            <a:r>
              <a:rPr lang="en-GB" sz="2000" noProof="1">
                <a:solidFill>
                  <a:schemeClr val="bg1"/>
                </a:solidFill>
              </a:rPr>
              <a:t> probeert de waarden van alle </a:t>
            </a:r>
            <a:r>
              <a:rPr lang="en-GB" sz="2000" b="1" noProof="1">
                <a:solidFill>
                  <a:srgbClr val="0070C0"/>
                </a:solidFill>
              </a:rPr>
              <a:t>gewichten W</a:t>
            </a:r>
            <a:r>
              <a:rPr lang="en-GB" sz="2000" noProof="1">
                <a:solidFill>
                  <a:schemeClr val="bg1"/>
                </a:solidFill>
              </a:rPr>
              <a:t> zo aan te passen dat de </a:t>
            </a:r>
            <a:r>
              <a:rPr lang="en-GB" sz="2000" b="1" noProof="1">
                <a:solidFill>
                  <a:srgbClr val="002060"/>
                </a:solidFill>
              </a:rPr>
              <a:t>fout</a:t>
            </a:r>
            <a:r>
              <a:rPr lang="en-GB" sz="2000" noProof="1">
                <a:solidFill>
                  <a:schemeClr val="bg1"/>
                </a:solidFill>
              </a:rPr>
              <a:t> uit </a:t>
            </a:r>
          </a:p>
          <a:p>
            <a:r>
              <a:rPr lang="en-GB" sz="2000" noProof="1">
                <a:solidFill>
                  <a:schemeClr val="bg1"/>
                </a:solidFill>
              </a:rPr>
              <a:t>de </a:t>
            </a:r>
            <a:r>
              <a:rPr lang="en-GB" sz="2000" b="1" noProof="1">
                <a:solidFill>
                  <a:srgbClr val="002060"/>
                </a:solidFill>
              </a:rPr>
              <a:t>loss-functie</a:t>
            </a:r>
            <a:r>
              <a:rPr lang="en-GB" sz="2000" noProof="1">
                <a:solidFill>
                  <a:schemeClr val="bg1"/>
                </a:solidFill>
              </a:rPr>
              <a:t> minimaal is.</a:t>
            </a:r>
          </a:p>
        </p:txBody>
      </p:sp>
      <p:sp>
        <p:nvSpPr>
          <p:cNvPr id="5" name="TextBox 4">
            <a:extLst>
              <a:ext uri="{FF2B5EF4-FFF2-40B4-BE49-F238E27FC236}">
                <a16:creationId xmlns:a16="http://schemas.microsoft.com/office/drawing/2014/main" id="{93B19C1C-44DD-8813-299F-8A3A38131FAD}"/>
              </a:ext>
            </a:extLst>
          </p:cNvPr>
          <p:cNvSpPr txBox="1"/>
          <p:nvPr/>
        </p:nvSpPr>
        <p:spPr>
          <a:xfrm>
            <a:off x="499062" y="3195833"/>
            <a:ext cx="10925170" cy="400110"/>
          </a:xfrm>
          <a:prstGeom prst="rect">
            <a:avLst/>
          </a:prstGeom>
          <a:noFill/>
        </p:spPr>
        <p:txBody>
          <a:bodyPr wrap="none" rtlCol="0">
            <a:spAutoFit/>
          </a:bodyPr>
          <a:lstStyle/>
          <a:p>
            <a:r>
              <a:rPr lang="en-GB" sz="2000" dirty="0" err="1">
                <a:solidFill>
                  <a:srgbClr val="002060"/>
                </a:solidFill>
                <a:latin typeface="ADLaM Display" panose="02010000000000000000" pitchFamily="2" charset="0"/>
                <a:ea typeface="ADLaM Display" panose="02010000000000000000" pitchFamily="2" charset="0"/>
                <a:cs typeface="ADLaM Display" panose="02010000000000000000" pitchFamily="2" charset="0"/>
              </a:rPr>
              <a:t>Fout</a:t>
            </a:r>
            <a:r>
              <a:rPr lang="en-GB" sz="2000"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 </a:t>
            </a:r>
            <a:r>
              <a:rPr lang="en-GB" sz="2000" dirty="0">
                <a:solidFill>
                  <a:schemeClr val="bg1"/>
                </a:solidFill>
              </a:rPr>
              <a:t>= </a:t>
            </a:r>
            <a:r>
              <a:rPr lang="en-GB" sz="2000"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loss-</a:t>
            </a:r>
            <a:r>
              <a:rPr lang="en-GB" sz="2000" dirty="0" err="1">
                <a:solidFill>
                  <a:srgbClr val="002060"/>
                </a:solidFill>
                <a:latin typeface="ADLaM Display" panose="02010000000000000000" pitchFamily="2" charset="0"/>
                <a:ea typeface="ADLaM Display" panose="02010000000000000000" pitchFamily="2" charset="0"/>
                <a:cs typeface="ADLaM Display" panose="02010000000000000000" pitchFamily="2" charset="0"/>
              </a:rPr>
              <a:t>functie</a:t>
            </a:r>
            <a:r>
              <a:rPr lang="en-GB" sz="2000" dirty="0">
                <a:solidFill>
                  <a:schemeClr val="bg1"/>
                </a:solidFill>
              </a:rPr>
              <a:t>(</a:t>
            </a:r>
            <a:r>
              <a:rPr lang="en-GB" sz="2000" dirty="0" err="1">
                <a:solidFill>
                  <a:srgbClr val="7030A0"/>
                </a:solidFill>
              </a:rPr>
              <a:t>y_true</a:t>
            </a:r>
            <a:r>
              <a:rPr lang="en-GB" sz="2000" dirty="0">
                <a:solidFill>
                  <a:schemeClr val="bg1"/>
                </a:solidFill>
              </a:rPr>
              <a:t>, </a:t>
            </a:r>
            <a:r>
              <a:rPr lang="en-GB" sz="2000" dirty="0" err="1">
                <a:solidFill>
                  <a:schemeClr val="tx2">
                    <a:lumMod val="60000"/>
                    <a:lumOff val="40000"/>
                  </a:schemeClr>
                </a:solidFill>
              </a:rPr>
              <a:t>softmax</a:t>
            </a:r>
            <a:r>
              <a:rPr lang="en-GB" sz="2000" dirty="0">
                <a:solidFill>
                  <a:schemeClr val="bg1"/>
                </a:solidFill>
              </a:rPr>
              <a:t>(dot(</a:t>
            </a:r>
            <a:r>
              <a:rPr lang="en-GB" sz="2000" dirty="0" err="1">
                <a:solidFill>
                  <a:schemeClr val="tx2">
                    <a:lumMod val="60000"/>
                    <a:lumOff val="40000"/>
                  </a:schemeClr>
                </a:solidFill>
              </a:rPr>
              <a:t>relu</a:t>
            </a:r>
            <a:r>
              <a:rPr lang="en-GB" sz="2000" dirty="0">
                <a:solidFill>
                  <a:schemeClr val="bg1"/>
                </a:solidFill>
              </a:rPr>
              <a:t>(dot(</a:t>
            </a:r>
            <a:r>
              <a:rPr lang="en-GB" sz="2000" dirty="0" err="1">
                <a:solidFill>
                  <a:schemeClr val="tx2">
                    <a:lumMod val="60000"/>
                    <a:lumOff val="40000"/>
                  </a:schemeClr>
                </a:solidFill>
              </a:rPr>
              <a:t>relu</a:t>
            </a:r>
            <a:r>
              <a:rPr lang="en-GB" sz="2000" dirty="0">
                <a:solidFill>
                  <a:schemeClr val="bg1"/>
                </a:solidFill>
              </a:rPr>
              <a:t>(dot(</a:t>
            </a:r>
            <a:r>
              <a:rPr lang="en-GB" sz="2000" dirty="0">
                <a:solidFill>
                  <a:srgbClr val="C00000"/>
                </a:solidFill>
              </a:rPr>
              <a:t>x</a:t>
            </a:r>
            <a:r>
              <a:rPr lang="en-GB" sz="2000" dirty="0">
                <a:solidFill>
                  <a:schemeClr val="bg1"/>
                </a:solidFill>
              </a:rPr>
              <a:t>, </a:t>
            </a:r>
            <a:r>
              <a:rPr lang="en-GB" sz="2000" dirty="0">
                <a:solidFill>
                  <a:srgbClr val="0070C0"/>
                </a:solidFill>
              </a:rPr>
              <a:t>W</a:t>
            </a:r>
            <a:r>
              <a:rPr lang="en-GB" sz="2000" dirty="0">
                <a:solidFill>
                  <a:srgbClr val="C00000"/>
                </a:solidFill>
              </a:rPr>
              <a:t>x,1</a:t>
            </a:r>
            <a:r>
              <a:rPr lang="en-GB" sz="2000" dirty="0">
                <a:solidFill>
                  <a:schemeClr val="bg1"/>
                </a:solidFill>
              </a:rPr>
              <a:t>) + </a:t>
            </a:r>
            <a:r>
              <a:rPr lang="en-GB" sz="2000" dirty="0">
                <a:solidFill>
                  <a:srgbClr val="FFC000"/>
                </a:solidFill>
              </a:rPr>
              <a:t>b1</a:t>
            </a:r>
            <a:r>
              <a:rPr lang="en-GB" sz="2000" dirty="0">
                <a:solidFill>
                  <a:schemeClr val="bg1"/>
                </a:solidFill>
              </a:rPr>
              <a:t>), </a:t>
            </a:r>
            <a:r>
              <a:rPr lang="en-GB" sz="2000" dirty="0">
                <a:solidFill>
                  <a:srgbClr val="0070C0"/>
                </a:solidFill>
              </a:rPr>
              <a:t>W</a:t>
            </a:r>
            <a:r>
              <a:rPr lang="en-GB" sz="2000" dirty="0">
                <a:solidFill>
                  <a:srgbClr val="C00000"/>
                </a:solidFill>
              </a:rPr>
              <a:t>1,2</a:t>
            </a:r>
            <a:r>
              <a:rPr lang="en-GB" sz="2000" dirty="0">
                <a:solidFill>
                  <a:schemeClr val="bg1"/>
                </a:solidFill>
              </a:rPr>
              <a:t>) + </a:t>
            </a:r>
            <a:r>
              <a:rPr lang="en-GB" sz="2000" dirty="0">
                <a:solidFill>
                  <a:srgbClr val="FFC000"/>
                </a:solidFill>
              </a:rPr>
              <a:t>b2</a:t>
            </a:r>
            <a:r>
              <a:rPr lang="en-GB" sz="2000" dirty="0">
                <a:solidFill>
                  <a:schemeClr val="bg1"/>
                </a:solidFill>
              </a:rPr>
              <a:t>), </a:t>
            </a:r>
            <a:r>
              <a:rPr lang="en-GB" sz="2000" dirty="0">
                <a:solidFill>
                  <a:srgbClr val="0070C0"/>
                </a:solidFill>
              </a:rPr>
              <a:t>W</a:t>
            </a:r>
            <a:r>
              <a:rPr lang="en-GB" sz="2000" dirty="0">
                <a:solidFill>
                  <a:srgbClr val="C00000"/>
                </a:solidFill>
              </a:rPr>
              <a:t>2,3</a:t>
            </a:r>
            <a:r>
              <a:rPr lang="en-GB" sz="2000" dirty="0">
                <a:solidFill>
                  <a:schemeClr val="bg1"/>
                </a:solidFill>
              </a:rPr>
              <a:t>) + </a:t>
            </a:r>
            <a:r>
              <a:rPr lang="en-GB" sz="2000" dirty="0">
                <a:solidFill>
                  <a:srgbClr val="FFC000"/>
                </a:solidFill>
              </a:rPr>
              <a:t>b3</a:t>
            </a:r>
            <a:r>
              <a:rPr lang="en-GB" sz="2000" dirty="0">
                <a:solidFill>
                  <a:schemeClr val="bg1"/>
                </a:solidFill>
              </a:rPr>
              <a:t>))</a:t>
            </a:r>
            <a:endParaRPr lang="en-US" sz="2000" dirty="0">
              <a:solidFill>
                <a:schemeClr val="bg1"/>
              </a:solidFill>
            </a:endParaRPr>
          </a:p>
        </p:txBody>
      </p:sp>
      <p:sp>
        <p:nvSpPr>
          <p:cNvPr id="6" name="Left Bracket 5">
            <a:extLst>
              <a:ext uri="{FF2B5EF4-FFF2-40B4-BE49-F238E27FC236}">
                <a16:creationId xmlns:a16="http://schemas.microsoft.com/office/drawing/2014/main" id="{853707AA-5E03-8CB2-C9DF-85FAA33F5896}"/>
              </a:ext>
            </a:extLst>
          </p:cNvPr>
          <p:cNvSpPr/>
          <p:nvPr/>
        </p:nvSpPr>
        <p:spPr>
          <a:xfrm rot="16200000">
            <a:off x="7343758" y="-200327"/>
            <a:ext cx="312137" cy="7570792"/>
          </a:xfrm>
          <a:prstGeom prst="leftBracket">
            <a:avLst/>
          </a:prstGeom>
          <a:ln w="127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E6EDD85-7C23-60D7-F312-F0973A24E658}"/>
              </a:ext>
            </a:extLst>
          </p:cNvPr>
          <p:cNvSpPr txBox="1"/>
          <p:nvPr/>
        </p:nvSpPr>
        <p:spPr>
          <a:xfrm>
            <a:off x="6166253" y="3793561"/>
            <a:ext cx="1703972" cy="400110"/>
          </a:xfrm>
          <a:prstGeom prst="rect">
            <a:avLst/>
          </a:prstGeom>
          <a:noFill/>
        </p:spPr>
        <p:txBody>
          <a:bodyPr wrap="square">
            <a:spAutoFit/>
          </a:bodyPr>
          <a:lstStyle/>
          <a:p>
            <a:pPr algn="ctr"/>
            <a:r>
              <a:rPr lang="en-GB" sz="2000" dirty="0" err="1">
                <a:solidFill>
                  <a:srgbClr val="7030A0"/>
                </a:solidFill>
              </a:rPr>
              <a:t>y_pred</a:t>
            </a:r>
            <a:endParaRPr lang="en-US" sz="2000" dirty="0"/>
          </a:p>
        </p:txBody>
      </p:sp>
      <p:sp>
        <p:nvSpPr>
          <p:cNvPr id="10" name="Rectangle 9">
            <a:extLst>
              <a:ext uri="{FF2B5EF4-FFF2-40B4-BE49-F238E27FC236}">
                <a16:creationId xmlns:a16="http://schemas.microsoft.com/office/drawing/2014/main" id="{1B77E22E-566B-BF21-7636-E5D6B64E4D09}"/>
              </a:ext>
            </a:extLst>
          </p:cNvPr>
          <p:cNvSpPr/>
          <p:nvPr/>
        </p:nvSpPr>
        <p:spPr>
          <a:xfrm>
            <a:off x="2849506" y="3262820"/>
            <a:ext cx="4008494" cy="312136"/>
          </a:xfrm>
          <a:prstGeom prst="rect">
            <a:avLst/>
          </a:prstGeom>
          <a:solidFill>
            <a:srgbClr val="0D0D0D">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08B7DBD-322E-1E1D-2E96-928DDBD52A65}"/>
              </a:ext>
            </a:extLst>
          </p:cNvPr>
          <p:cNvSpPr/>
          <p:nvPr/>
        </p:nvSpPr>
        <p:spPr>
          <a:xfrm>
            <a:off x="7744577" y="3251064"/>
            <a:ext cx="631207" cy="312136"/>
          </a:xfrm>
          <a:prstGeom prst="rect">
            <a:avLst/>
          </a:prstGeom>
          <a:solidFill>
            <a:srgbClr val="0D0D0D">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FC4E34-48BA-451C-00A0-76920D479E05}"/>
              </a:ext>
            </a:extLst>
          </p:cNvPr>
          <p:cNvSpPr/>
          <p:nvPr/>
        </p:nvSpPr>
        <p:spPr>
          <a:xfrm>
            <a:off x="9134161" y="3262820"/>
            <a:ext cx="631207" cy="312136"/>
          </a:xfrm>
          <a:prstGeom prst="rect">
            <a:avLst/>
          </a:prstGeom>
          <a:solidFill>
            <a:srgbClr val="0D0D0D">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05CAAE9-9E8B-9C5D-8D47-16950A248299}"/>
              </a:ext>
            </a:extLst>
          </p:cNvPr>
          <p:cNvSpPr/>
          <p:nvPr/>
        </p:nvSpPr>
        <p:spPr>
          <a:xfrm>
            <a:off x="10602716" y="3239820"/>
            <a:ext cx="711641" cy="312136"/>
          </a:xfrm>
          <a:prstGeom prst="rect">
            <a:avLst/>
          </a:prstGeom>
          <a:solidFill>
            <a:srgbClr val="0D0D0D">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A5C070-7048-7D12-F2B2-A854C6783DDA}"/>
              </a:ext>
            </a:extLst>
          </p:cNvPr>
          <p:cNvSpPr txBox="1"/>
          <p:nvPr/>
        </p:nvSpPr>
        <p:spPr>
          <a:xfrm>
            <a:off x="7363228" y="3805317"/>
            <a:ext cx="3921995" cy="400110"/>
          </a:xfrm>
          <a:prstGeom prst="rect">
            <a:avLst/>
          </a:prstGeom>
          <a:noFill/>
        </p:spPr>
        <p:txBody>
          <a:bodyPr wrap="square">
            <a:spAutoFit/>
          </a:bodyPr>
          <a:lstStyle/>
          <a:p>
            <a:r>
              <a:rPr lang="en-GB" sz="2000" dirty="0">
                <a:solidFill>
                  <a:srgbClr val="7030A0"/>
                </a:solidFill>
              </a:rPr>
              <a:t>= </a:t>
            </a:r>
            <a:r>
              <a:rPr lang="en-GB" sz="2000" dirty="0">
                <a:solidFill>
                  <a:schemeClr val="bg1"/>
                </a:solidFill>
              </a:rPr>
              <a:t>dot(</a:t>
            </a:r>
            <a:r>
              <a:rPr lang="en-GB" sz="2000" dirty="0">
                <a:solidFill>
                  <a:srgbClr val="0070C0"/>
                </a:solidFill>
              </a:rPr>
              <a:t>W</a:t>
            </a:r>
            <a:r>
              <a:rPr lang="en-GB" sz="2000" dirty="0">
                <a:solidFill>
                  <a:schemeClr val="bg1"/>
                </a:solidFill>
              </a:rPr>
              <a:t>,</a:t>
            </a:r>
            <a:r>
              <a:rPr lang="en-GB" sz="2000" dirty="0">
                <a:solidFill>
                  <a:srgbClr val="7030A0"/>
                </a:solidFill>
              </a:rPr>
              <a:t> </a:t>
            </a:r>
            <a:r>
              <a:rPr lang="en-GB" sz="2000" dirty="0">
                <a:solidFill>
                  <a:srgbClr val="C00000"/>
                </a:solidFill>
              </a:rPr>
              <a:t>x</a:t>
            </a:r>
            <a:r>
              <a:rPr lang="en-GB" sz="2000" dirty="0">
                <a:solidFill>
                  <a:schemeClr val="bg1"/>
                </a:solidFill>
              </a:rPr>
              <a:t>)</a:t>
            </a:r>
            <a:endParaRPr lang="en-US" sz="2000" dirty="0">
              <a:solidFill>
                <a:schemeClr val="bg1"/>
              </a:solidFill>
            </a:endParaRPr>
          </a:p>
        </p:txBody>
      </p:sp>
      <p:sp>
        <p:nvSpPr>
          <p:cNvPr id="26" name="TextBox 25">
            <a:extLst>
              <a:ext uri="{FF2B5EF4-FFF2-40B4-BE49-F238E27FC236}">
                <a16:creationId xmlns:a16="http://schemas.microsoft.com/office/drawing/2014/main" id="{0D226528-3AB9-1361-18E4-EE2C8A55AFCF}"/>
              </a:ext>
            </a:extLst>
          </p:cNvPr>
          <p:cNvSpPr txBox="1"/>
          <p:nvPr/>
        </p:nvSpPr>
        <p:spPr>
          <a:xfrm>
            <a:off x="476010" y="4366072"/>
            <a:ext cx="6506909" cy="584775"/>
          </a:xfrm>
          <a:prstGeom prst="rect">
            <a:avLst/>
          </a:prstGeom>
          <a:noFill/>
        </p:spPr>
        <p:txBody>
          <a:bodyPr wrap="none" rtlCol="0">
            <a:spAutoFit/>
          </a:bodyPr>
          <a:lstStyle/>
          <a:p>
            <a:r>
              <a:rPr lang="en-GB" sz="3200" dirty="0" err="1">
                <a:solidFill>
                  <a:srgbClr val="002060"/>
                </a:solidFill>
                <a:latin typeface="ADLaM Display" panose="02010000000000000000" pitchFamily="2" charset="0"/>
                <a:ea typeface="ADLaM Display" panose="02010000000000000000" pitchFamily="2" charset="0"/>
                <a:cs typeface="ADLaM Display" panose="02010000000000000000" pitchFamily="2" charset="0"/>
              </a:rPr>
              <a:t>Fout</a:t>
            </a:r>
            <a:r>
              <a:rPr lang="en-GB" sz="3200"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 </a:t>
            </a:r>
            <a:r>
              <a:rPr lang="en-GB" sz="3200" dirty="0">
                <a:solidFill>
                  <a:schemeClr val="bg1"/>
                </a:solidFill>
              </a:rPr>
              <a:t>= </a:t>
            </a:r>
            <a:r>
              <a:rPr lang="en-GB" sz="3200"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loss-</a:t>
            </a:r>
            <a:r>
              <a:rPr lang="en-GB" sz="3200" dirty="0" err="1">
                <a:solidFill>
                  <a:srgbClr val="002060"/>
                </a:solidFill>
                <a:latin typeface="ADLaM Display" panose="02010000000000000000" pitchFamily="2" charset="0"/>
                <a:ea typeface="ADLaM Display" panose="02010000000000000000" pitchFamily="2" charset="0"/>
                <a:cs typeface="ADLaM Display" panose="02010000000000000000" pitchFamily="2" charset="0"/>
              </a:rPr>
              <a:t>functie</a:t>
            </a:r>
            <a:r>
              <a:rPr lang="en-GB" sz="3200" dirty="0">
                <a:solidFill>
                  <a:schemeClr val="bg1"/>
                </a:solidFill>
              </a:rPr>
              <a:t>(</a:t>
            </a:r>
            <a:r>
              <a:rPr lang="en-GB" sz="3200" dirty="0" err="1">
                <a:solidFill>
                  <a:srgbClr val="7030A0"/>
                </a:solidFill>
              </a:rPr>
              <a:t>y_true</a:t>
            </a:r>
            <a:r>
              <a:rPr lang="en-GB" sz="3200" dirty="0">
                <a:solidFill>
                  <a:schemeClr val="bg1"/>
                </a:solidFill>
              </a:rPr>
              <a:t>, </a:t>
            </a:r>
            <a:r>
              <a:rPr lang="en-GB" sz="3200" dirty="0" err="1">
                <a:solidFill>
                  <a:srgbClr val="7030A0"/>
                </a:solidFill>
              </a:rPr>
              <a:t>y_pred</a:t>
            </a:r>
            <a:r>
              <a:rPr lang="en-US" sz="3200" dirty="0">
                <a:solidFill>
                  <a:schemeClr val="bg1"/>
                </a:solidFill>
              </a:rPr>
              <a:t>)</a:t>
            </a:r>
            <a:endParaRPr lang="en-US" sz="3200" dirty="0"/>
          </a:p>
        </p:txBody>
      </p:sp>
      <p:sp>
        <p:nvSpPr>
          <p:cNvPr id="7" name="Rectangle 6">
            <a:extLst>
              <a:ext uri="{FF2B5EF4-FFF2-40B4-BE49-F238E27FC236}">
                <a16:creationId xmlns:a16="http://schemas.microsoft.com/office/drawing/2014/main" id="{89DCC6F1-309D-5FD8-4536-C7A9EC6D6B40}"/>
              </a:ext>
            </a:extLst>
          </p:cNvPr>
          <p:cNvSpPr/>
          <p:nvPr/>
        </p:nvSpPr>
        <p:spPr>
          <a:xfrm>
            <a:off x="0" y="0"/>
            <a:ext cx="12291907" cy="6858000"/>
          </a:xfrm>
          <a:prstGeom prst="rect">
            <a:avLst/>
          </a:prstGeom>
          <a:solidFill>
            <a:schemeClr val="bg1">
              <a:lumMod val="95000"/>
              <a:lumOff val="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extBox 26">
            <a:extLst>
              <a:ext uri="{FF2B5EF4-FFF2-40B4-BE49-F238E27FC236}">
                <a16:creationId xmlns:a16="http://schemas.microsoft.com/office/drawing/2014/main" id="{B39D4EB1-F76F-9434-05BB-2EBCB75E577E}"/>
              </a:ext>
            </a:extLst>
          </p:cNvPr>
          <p:cNvSpPr txBox="1"/>
          <p:nvPr/>
        </p:nvSpPr>
        <p:spPr>
          <a:xfrm>
            <a:off x="3608278" y="2841890"/>
            <a:ext cx="4706738" cy="1107996"/>
          </a:xfrm>
          <a:prstGeom prst="rect">
            <a:avLst/>
          </a:prstGeom>
          <a:solidFill>
            <a:schemeClr val="tx1"/>
          </a:solidFill>
        </p:spPr>
        <p:txBody>
          <a:bodyPr wrap="none" rtlCol="0">
            <a:spAutoFit/>
          </a:bodyPr>
          <a:lstStyle/>
          <a:p>
            <a:r>
              <a:rPr lang="en-GB" sz="6600" dirty="0" err="1">
                <a:solidFill>
                  <a:srgbClr val="002060"/>
                </a:solidFill>
                <a:latin typeface="ADLaM Display" panose="02010000000000000000" pitchFamily="2" charset="0"/>
                <a:ea typeface="ADLaM Display" panose="02010000000000000000" pitchFamily="2" charset="0"/>
                <a:cs typeface="ADLaM Display" panose="02010000000000000000" pitchFamily="2" charset="0"/>
              </a:rPr>
              <a:t>Fout</a:t>
            </a:r>
            <a:r>
              <a:rPr lang="en-GB" sz="6600"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 </a:t>
            </a:r>
            <a:r>
              <a:rPr lang="en-GB" sz="6600" dirty="0">
                <a:solidFill>
                  <a:schemeClr val="bg1"/>
                </a:solidFill>
              </a:rPr>
              <a:t>= </a:t>
            </a:r>
            <a:r>
              <a:rPr lang="en-GB" sz="6600" i="1"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f </a:t>
            </a:r>
            <a:r>
              <a:rPr lang="en-GB" sz="6600" dirty="0">
                <a:solidFill>
                  <a:schemeClr val="bg1"/>
                </a:solidFill>
              </a:rPr>
              <a:t>(</a:t>
            </a:r>
            <a:r>
              <a:rPr lang="en-GB" sz="6600" dirty="0">
                <a:solidFill>
                  <a:srgbClr val="0070C0"/>
                </a:solidFill>
              </a:rPr>
              <a:t>W</a:t>
            </a:r>
            <a:r>
              <a:rPr lang="en-US" sz="6600" dirty="0">
                <a:solidFill>
                  <a:schemeClr val="bg1"/>
                </a:solidFill>
              </a:rPr>
              <a:t>)</a:t>
            </a:r>
            <a:endParaRPr lang="en-US" sz="6600" dirty="0"/>
          </a:p>
        </p:txBody>
      </p:sp>
    </p:spTree>
    <p:extLst>
      <p:ext uri="{BB962C8B-B14F-4D97-AF65-F5344CB8AC3E}">
        <p14:creationId xmlns:p14="http://schemas.microsoft.com/office/powerpoint/2010/main" val="18362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arn(outVertic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9" grpId="0"/>
      <p:bldP spid="10" grpId="0" animBg="1"/>
      <p:bldP spid="11" grpId="0" animBg="1"/>
      <p:bldP spid="13" grpId="0" animBg="1"/>
      <p:bldP spid="15" grpId="0" animBg="1"/>
      <p:bldP spid="23" grpId="0"/>
      <p:bldP spid="26" grpId="0"/>
      <p:bldP spid="7" grpId="0" animBg="1"/>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307CDF1-2197-F7A0-7D92-AEF9136D4BC0}"/>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pic>
        <p:nvPicPr>
          <p:cNvPr id="33" name="Picture 32" descr="A diagram of a graph&#10;&#10;Description automatically generated">
            <a:extLst>
              <a:ext uri="{FF2B5EF4-FFF2-40B4-BE49-F238E27FC236}">
                <a16:creationId xmlns:a16="http://schemas.microsoft.com/office/drawing/2014/main" id="{0984BBF2-4EB4-D52A-2E77-72E3CFA63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7" y="1155811"/>
            <a:ext cx="4518610" cy="4389966"/>
          </a:xfrm>
          <a:prstGeom prst="rect">
            <a:avLst/>
          </a:prstGeom>
        </p:spPr>
      </p:pic>
      <p:sp>
        <p:nvSpPr>
          <p:cNvPr id="4" name="TextBox 3">
            <a:extLst>
              <a:ext uri="{FF2B5EF4-FFF2-40B4-BE49-F238E27FC236}">
                <a16:creationId xmlns:a16="http://schemas.microsoft.com/office/drawing/2014/main" id="{00823F4D-6888-AE71-4FCC-B28DE66A5C99}"/>
              </a:ext>
            </a:extLst>
          </p:cNvPr>
          <p:cNvSpPr txBox="1"/>
          <p:nvPr/>
        </p:nvSpPr>
        <p:spPr>
          <a:xfrm>
            <a:off x="4744776" y="4460293"/>
            <a:ext cx="826166" cy="646331"/>
          </a:xfrm>
          <a:prstGeom prst="rect">
            <a:avLst/>
          </a:prstGeom>
          <a:noFill/>
        </p:spPr>
        <p:txBody>
          <a:bodyPr wrap="square">
            <a:spAutoFit/>
          </a:bodyPr>
          <a:lstStyle/>
          <a:p>
            <a:r>
              <a:rPr lang="en-GB" sz="3600" b="1" dirty="0">
                <a:solidFill>
                  <a:srgbClr val="0070C0"/>
                </a:solidFill>
              </a:rPr>
              <a:t>w0</a:t>
            </a:r>
            <a:endParaRPr lang="en-US" sz="3600" b="1" dirty="0"/>
          </a:p>
        </p:txBody>
      </p:sp>
      <p:sp>
        <p:nvSpPr>
          <p:cNvPr id="6" name="TextBox 5">
            <a:extLst>
              <a:ext uri="{FF2B5EF4-FFF2-40B4-BE49-F238E27FC236}">
                <a16:creationId xmlns:a16="http://schemas.microsoft.com/office/drawing/2014/main" id="{30089C6D-C6D9-3C54-8BD6-A9EF5A670DC8}"/>
              </a:ext>
            </a:extLst>
          </p:cNvPr>
          <p:cNvSpPr txBox="1"/>
          <p:nvPr/>
        </p:nvSpPr>
        <p:spPr>
          <a:xfrm>
            <a:off x="453356" y="338459"/>
            <a:ext cx="3223294" cy="646331"/>
          </a:xfrm>
          <a:prstGeom prst="rect">
            <a:avLst/>
          </a:prstGeom>
          <a:noFill/>
        </p:spPr>
        <p:txBody>
          <a:bodyPr wrap="square">
            <a:spAutoFit/>
          </a:bodyPr>
          <a:lstStyle/>
          <a:p>
            <a:r>
              <a:rPr lang="en-GB" sz="3600" b="1" dirty="0" err="1">
                <a:solidFill>
                  <a:srgbClr val="002060"/>
                </a:solidFill>
              </a:rPr>
              <a:t>Fout</a:t>
            </a:r>
            <a:r>
              <a:rPr lang="en-GB" sz="3600" b="1" dirty="0">
                <a:solidFill>
                  <a:srgbClr val="002060"/>
                </a:solidFill>
              </a:rPr>
              <a:t> </a:t>
            </a:r>
            <a:r>
              <a:rPr lang="en-GB" sz="3600" b="1" dirty="0" err="1">
                <a:solidFill>
                  <a:schemeClr val="bg1"/>
                </a:solidFill>
              </a:rPr>
              <a:t>voor</a:t>
            </a:r>
            <a:r>
              <a:rPr lang="en-GB" sz="3600" b="1" dirty="0">
                <a:solidFill>
                  <a:schemeClr val="bg1"/>
                </a:solidFill>
              </a:rPr>
              <a:t> </a:t>
            </a:r>
            <a:r>
              <a:rPr lang="en-GB" sz="3600" b="1" dirty="0">
                <a:solidFill>
                  <a:srgbClr val="0070C0"/>
                </a:solidFill>
              </a:rPr>
              <a:t>w0</a:t>
            </a:r>
            <a:r>
              <a:rPr lang="en-GB" sz="3600" b="1" dirty="0">
                <a:solidFill>
                  <a:schemeClr val="bg1"/>
                </a:solidFill>
              </a:rPr>
              <a:t> </a:t>
            </a:r>
            <a:endParaRPr lang="en-US" sz="3600" b="1" dirty="0">
              <a:solidFill>
                <a:srgbClr val="002060"/>
              </a:solidFill>
            </a:endParaRPr>
          </a:p>
        </p:txBody>
      </p:sp>
      <p:pic>
        <p:nvPicPr>
          <p:cNvPr id="8" name="Picture 7" descr="A couple of colorful graphs&#10;&#10;Description automatically generated with medium confidence">
            <a:extLst>
              <a:ext uri="{FF2B5EF4-FFF2-40B4-BE49-F238E27FC236}">
                <a16:creationId xmlns:a16="http://schemas.microsoft.com/office/drawing/2014/main" id="{29816C05-850D-EB08-B3AB-59938D6180B4}"/>
              </a:ext>
            </a:extLst>
          </p:cNvPr>
          <p:cNvPicPr>
            <a:picLocks noChangeAspect="1"/>
          </p:cNvPicPr>
          <p:nvPr/>
        </p:nvPicPr>
        <p:blipFill rotWithShape="1">
          <a:blip r:embed="rId4">
            <a:extLst>
              <a:ext uri="{28A0092B-C50C-407E-A947-70E740481C1C}">
                <a14:useLocalDpi xmlns:a14="http://schemas.microsoft.com/office/drawing/2010/main" val="0"/>
              </a:ext>
            </a:extLst>
          </a:blip>
          <a:srcRect l="49021" r="3344" b="8647"/>
          <a:stretch/>
        </p:blipFill>
        <p:spPr>
          <a:xfrm>
            <a:off x="7525753" y="1216232"/>
            <a:ext cx="3507205" cy="3683214"/>
          </a:xfrm>
          <a:prstGeom prst="rect">
            <a:avLst/>
          </a:prstGeom>
        </p:spPr>
      </p:pic>
      <p:sp>
        <p:nvSpPr>
          <p:cNvPr id="11" name="TextBox 10">
            <a:extLst>
              <a:ext uri="{FF2B5EF4-FFF2-40B4-BE49-F238E27FC236}">
                <a16:creationId xmlns:a16="http://schemas.microsoft.com/office/drawing/2014/main" id="{CFAED7D4-1884-BD08-47B8-D9CFCB599824}"/>
              </a:ext>
            </a:extLst>
          </p:cNvPr>
          <p:cNvSpPr txBox="1"/>
          <p:nvPr/>
        </p:nvSpPr>
        <p:spPr>
          <a:xfrm>
            <a:off x="8175781" y="4284992"/>
            <a:ext cx="826166" cy="646331"/>
          </a:xfrm>
          <a:prstGeom prst="rect">
            <a:avLst/>
          </a:prstGeom>
          <a:noFill/>
        </p:spPr>
        <p:txBody>
          <a:bodyPr wrap="square">
            <a:spAutoFit/>
          </a:bodyPr>
          <a:lstStyle/>
          <a:p>
            <a:r>
              <a:rPr lang="en-GB" sz="3600" b="1" dirty="0">
                <a:solidFill>
                  <a:srgbClr val="0070C0"/>
                </a:solidFill>
              </a:rPr>
              <a:t>w0</a:t>
            </a:r>
            <a:endParaRPr lang="en-US" sz="3600" b="1" dirty="0"/>
          </a:p>
        </p:txBody>
      </p:sp>
      <p:sp>
        <p:nvSpPr>
          <p:cNvPr id="12" name="TextBox 11">
            <a:extLst>
              <a:ext uri="{FF2B5EF4-FFF2-40B4-BE49-F238E27FC236}">
                <a16:creationId xmlns:a16="http://schemas.microsoft.com/office/drawing/2014/main" id="{4CDCF499-9F17-73AC-13BF-5042BB0CD956}"/>
              </a:ext>
            </a:extLst>
          </p:cNvPr>
          <p:cNvSpPr txBox="1"/>
          <p:nvPr/>
        </p:nvSpPr>
        <p:spPr>
          <a:xfrm>
            <a:off x="10206792" y="3711694"/>
            <a:ext cx="826166" cy="646331"/>
          </a:xfrm>
          <a:prstGeom prst="rect">
            <a:avLst/>
          </a:prstGeom>
          <a:noFill/>
        </p:spPr>
        <p:txBody>
          <a:bodyPr wrap="square">
            <a:spAutoFit/>
          </a:bodyPr>
          <a:lstStyle/>
          <a:p>
            <a:r>
              <a:rPr lang="en-GB" sz="3600" b="1" dirty="0">
                <a:solidFill>
                  <a:srgbClr val="0070C0"/>
                </a:solidFill>
              </a:rPr>
              <a:t>w1</a:t>
            </a:r>
            <a:endParaRPr lang="en-US" sz="3600" b="1" dirty="0"/>
          </a:p>
        </p:txBody>
      </p:sp>
      <p:sp>
        <p:nvSpPr>
          <p:cNvPr id="13" name="TextBox 12">
            <a:extLst>
              <a:ext uri="{FF2B5EF4-FFF2-40B4-BE49-F238E27FC236}">
                <a16:creationId xmlns:a16="http://schemas.microsoft.com/office/drawing/2014/main" id="{59130532-B58C-B17B-1D57-11F0804AC124}"/>
              </a:ext>
            </a:extLst>
          </p:cNvPr>
          <p:cNvSpPr txBox="1"/>
          <p:nvPr/>
        </p:nvSpPr>
        <p:spPr>
          <a:xfrm>
            <a:off x="5489062" y="2775305"/>
            <a:ext cx="3366837" cy="830997"/>
          </a:xfrm>
          <a:prstGeom prst="rect">
            <a:avLst/>
          </a:prstGeom>
          <a:noFill/>
        </p:spPr>
        <p:txBody>
          <a:bodyPr wrap="square">
            <a:spAutoFit/>
          </a:bodyPr>
          <a:lstStyle/>
          <a:p>
            <a:pPr algn="ctr"/>
            <a:r>
              <a:rPr lang="en-GB" sz="2400" b="1" dirty="0" err="1">
                <a:solidFill>
                  <a:srgbClr val="002060"/>
                </a:solidFill>
              </a:rPr>
              <a:t>Fout</a:t>
            </a:r>
            <a:r>
              <a:rPr lang="en-GB" sz="2400" b="1" dirty="0">
                <a:solidFill>
                  <a:srgbClr val="002060"/>
                </a:solidFill>
              </a:rPr>
              <a:t> </a:t>
            </a:r>
            <a:r>
              <a:rPr lang="en-GB" sz="2400" b="1" dirty="0" err="1">
                <a:solidFill>
                  <a:schemeClr val="bg1"/>
                </a:solidFill>
              </a:rPr>
              <a:t>voor</a:t>
            </a:r>
            <a:r>
              <a:rPr lang="en-GB" sz="2400" b="1" dirty="0">
                <a:solidFill>
                  <a:schemeClr val="bg1"/>
                </a:solidFill>
              </a:rPr>
              <a:t> </a:t>
            </a:r>
          </a:p>
          <a:p>
            <a:pPr algn="ctr"/>
            <a:r>
              <a:rPr lang="en-GB" sz="2400" b="1" dirty="0">
                <a:solidFill>
                  <a:srgbClr val="0070C0"/>
                </a:solidFill>
              </a:rPr>
              <a:t>w0 </a:t>
            </a:r>
            <a:r>
              <a:rPr lang="en-GB" sz="2400" b="1" dirty="0" err="1">
                <a:solidFill>
                  <a:schemeClr val="bg1"/>
                </a:solidFill>
              </a:rPr>
              <a:t>en</a:t>
            </a:r>
            <a:r>
              <a:rPr lang="en-GB" sz="2400" b="1" dirty="0">
                <a:solidFill>
                  <a:schemeClr val="bg1"/>
                </a:solidFill>
              </a:rPr>
              <a:t> </a:t>
            </a:r>
            <a:r>
              <a:rPr lang="en-GB" sz="2400" b="1" dirty="0">
                <a:solidFill>
                  <a:srgbClr val="0070C0"/>
                </a:solidFill>
              </a:rPr>
              <a:t>w1</a:t>
            </a:r>
            <a:endParaRPr lang="en-US" sz="2400" b="1" dirty="0">
              <a:solidFill>
                <a:srgbClr val="002060"/>
              </a:solidFill>
            </a:endParaRPr>
          </a:p>
        </p:txBody>
      </p:sp>
    </p:spTree>
    <p:extLst>
      <p:ext uri="{BB962C8B-B14F-4D97-AF65-F5344CB8AC3E}">
        <p14:creationId xmlns:p14="http://schemas.microsoft.com/office/powerpoint/2010/main" val="381650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307CDF1-2197-F7A0-7D92-AEF9136D4BC0}"/>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pic>
        <p:nvPicPr>
          <p:cNvPr id="3" name="Picture 2">
            <a:extLst>
              <a:ext uri="{FF2B5EF4-FFF2-40B4-BE49-F238E27FC236}">
                <a16:creationId xmlns:a16="http://schemas.microsoft.com/office/drawing/2014/main" id="{7C905161-609D-BE63-96D8-043EB595ABD1}"/>
              </a:ext>
            </a:extLst>
          </p:cNvPr>
          <p:cNvPicPr>
            <a:picLocks noChangeAspect="1"/>
          </p:cNvPicPr>
          <p:nvPr/>
        </p:nvPicPr>
        <p:blipFill>
          <a:blip r:embed="rId3"/>
          <a:stretch>
            <a:fillRect/>
          </a:stretch>
        </p:blipFill>
        <p:spPr>
          <a:xfrm>
            <a:off x="2351723" y="1175204"/>
            <a:ext cx="7488553" cy="4603490"/>
          </a:xfrm>
          <a:prstGeom prst="rect">
            <a:avLst/>
          </a:prstGeom>
        </p:spPr>
      </p:pic>
      <p:sp>
        <p:nvSpPr>
          <p:cNvPr id="5" name="TextBox 4">
            <a:extLst>
              <a:ext uri="{FF2B5EF4-FFF2-40B4-BE49-F238E27FC236}">
                <a16:creationId xmlns:a16="http://schemas.microsoft.com/office/drawing/2014/main" id="{F910BE94-D5B3-278D-59AD-EA27CF71855D}"/>
              </a:ext>
            </a:extLst>
          </p:cNvPr>
          <p:cNvSpPr txBox="1"/>
          <p:nvPr/>
        </p:nvSpPr>
        <p:spPr>
          <a:xfrm>
            <a:off x="8872276" y="4809543"/>
            <a:ext cx="826166" cy="646331"/>
          </a:xfrm>
          <a:prstGeom prst="rect">
            <a:avLst/>
          </a:prstGeom>
          <a:noFill/>
        </p:spPr>
        <p:txBody>
          <a:bodyPr wrap="square">
            <a:spAutoFit/>
          </a:bodyPr>
          <a:lstStyle/>
          <a:p>
            <a:r>
              <a:rPr lang="en-GB" sz="3600" b="1" dirty="0">
                <a:solidFill>
                  <a:srgbClr val="0070C0"/>
                </a:solidFill>
              </a:rPr>
              <a:t>w0</a:t>
            </a:r>
            <a:endParaRPr lang="en-US" sz="3600" b="1" dirty="0"/>
          </a:p>
        </p:txBody>
      </p:sp>
    </p:spTree>
    <p:extLst>
      <p:ext uri="{BB962C8B-B14F-4D97-AF65-F5344CB8AC3E}">
        <p14:creationId xmlns:p14="http://schemas.microsoft.com/office/powerpoint/2010/main" val="815695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GB" dirty="0"/>
              <a:t>Wat we </a:t>
            </a:r>
            <a:r>
              <a:rPr lang="en-GB" dirty="0" err="1"/>
              <a:t>gaan</a:t>
            </a:r>
            <a:r>
              <a:rPr lang="en-GB" dirty="0"/>
              <a:t> </a:t>
            </a:r>
            <a:r>
              <a:rPr lang="en-GB" dirty="0" err="1"/>
              <a:t>doen</a:t>
            </a:r>
            <a:endParaRPr lang="en-US"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17" name="Group 16">
            <a:extLst>
              <a:ext uri="{FF2B5EF4-FFF2-40B4-BE49-F238E27FC236}">
                <a16:creationId xmlns:a16="http://schemas.microsoft.com/office/drawing/2014/main" id="{DF6A4157-E9DB-A10D-08B8-CF074E9CE1DB}"/>
              </a:ext>
            </a:extLst>
          </p:cNvPr>
          <p:cNvGrpSpPr/>
          <p:nvPr/>
        </p:nvGrpSpPr>
        <p:grpSpPr>
          <a:xfrm>
            <a:off x="6409690" y="1389380"/>
            <a:ext cx="5187950" cy="4724336"/>
            <a:chOff x="6031230" y="1936750"/>
            <a:chExt cx="5187950" cy="4724336"/>
          </a:xfrm>
        </p:grpSpPr>
        <p:sp>
          <p:nvSpPr>
            <p:cNvPr id="2" name="Rectangle 1">
              <a:extLst>
                <a:ext uri="{FF2B5EF4-FFF2-40B4-BE49-F238E27FC236}">
                  <a16:creationId xmlns:a16="http://schemas.microsoft.com/office/drawing/2014/main" id="{8CFC8D80-A046-2172-5E76-3D2F6D7DF58D}"/>
                </a:ext>
              </a:extLst>
            </p:cNvPr>
            <p:cNvSpPr/>
            <p:nvPr/>
          </p:nvSpPr>
          <p:spPr>
            <a:xfrm>
              <a:off x="6031230" y="1936750"/>
              <a:ext cx="5187950" cy="7874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Introduction to </a:t>
              </a:r>
              <a:r>
                <a:rPr lang="en-NL" dirty="0">
                  <a:solidFill>
                    <a:schemeClr val="bg1"/>
                  </a:solidFill>
                </a:rPr>
                <a:t>Neural Networks</a:t>
              </a:r>
              <a:endParaRPr lang="en-US" dirty="0">
                <a:solidFill>
                  <a:schemeClr val="bg1"/>
                </a:solidFill>
              </a:endParaRPr>
            </a:p>
          </p:txBody>
        </p:sp>
        <p:sp>
          <p:nvSpPr>
            <p:cNvPr id="6" name="Rectangle 5">
              <a:extLst>
                <a:ext uri="{FF2B5EF4-FFF2-40B4-BE49-F238E27FC236}">
                  <a16:creationId xmlns:a16="http://schemas.microsoft.com/office/drawing/2014/main" id="{A8FCC459-B402-13D6-CCB0-2556DC5091D6}"/>
                </a:ext>
              </a:extLst>
            </p:cNvPr>
            <p:cNvSpPr/>
            <p:nvPr/>
          </p:nvSpPr>
          <p:spPr>
            <a:xfrm>
              <a:off x="6031230" y="2724150"/>
              <a:ext cx="5187950" cy="787400"/>
            </a:xfrm>
            <a:prstGeom prst="rect">
              <a:avLst/>
            </a:prstGeom>
            <a:solidFill>
              <a:srgbClr val="3866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Neural Network From Scratch</a:t>
              </a:r>
              <a:endParaRPr lang="en-US" dirty="0"/>
            </a:p>
          </p:txBody>
        </p:sp>
        <p:sp>
          <p:nvSpPr>
            <p:cNvPr id="8" name="Rectangle 7">
              <a:extLst>
                <a:ext uri="{FF2B5EF4-FFF2-40B4-BE49-F238E27FC236}">
                  <a16:creationId xmlns:a16="http://schemas.microsoft.com/office/drawing/2014/main" id="{F0A53ACE-3AE3-5239-3DAF-2BC751D42120}"/>
                </a:ext>
              </a:extLst>
            </p:cNvPr>
            <p:cNvSpPr/>
            <p:nvPr/>
          </p:nvSpPr>
          <p:spPr>
            <a:xfrm>
              <a:off x="6031230" y="3511550"/>
              <a:ext cx="5187950" cy="78740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Lunch Break</a:t>
              </a:r>
              <a:endParaRPr lang="en-US" dirty="0"/>
            </a:p>
          </p:txBody>
        </p:sp>
        <p:sp>
          <p:nvSpPr>
            <p:cNvPr id="9" name="Rectangle 8">
              <a:extLst>
                <a:ext uri="{FF2B5EF4-FFF2-40B4-BE49-F238E27FC236}">
                  <a16:creationId xmlns:a16="http://schemas.microsoft.com/office/drawing/2014/main" id="{BA3663EB-FE43-CC8A-4670-9D30C73D8B20}"/>
                </a:ext>
              </a:extLst>
            </p:cNvPr>
            <p:cNvSpPr/>
            <p:nvPr/>
          </p:nvSpPr>
          <p:spPr>
            <a:xfrm>
              <a:off x="6031230" y="4298950"/>
              <a:ext cx="5187950" cy="7874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dirty="0">
                  <a:solidFill>
                    <a:schemeClr val="bg1"/>
                  </a:solidFill>
                </a:rPr>
                <a:t>History of AI</a:t>
              </a:r>
              <a:endParaRPr lang="en-US" dirty="0">
                <a:solidFill>
                  <a:schemeClr val="bg1"/>
                </a:solidFill>
              </a:endParaRPr>
            </a:p>
          </p:txBody>
        </p:sp>
        <p:sp>
          <p:nvSpPr>
            <p:cNvPr id="16" name="Rectangle 15">
              <a:extLst>
                <a:ext uri="{FF2B5EF4-FFF2-40B4-BE49-F238E27FC236}">
                  <a16:creationId xmlns:a16="http://schemas.microsoft.com/office/drawing/2014/main" id="{F5F0F2CD-85FE-972E-10B0-906E1E90CAAA}"/>
                </a:ext>
              </a:extLst>
            </p:cNvPr>
            <p:cNvSpPr/>
            <p:nvPr/>
          </p:nvSpPr>
          <p:spPr>
            <a:xfrm>
              <a:off x="6031230" y="5873686"/>
              <a:ext cx="5187950" cy="7874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dirty="0" err="1">
                  <a:solidFill>
                    <a:schemeClr val="bg1"/>
                  </a:solidFill>
                </a:rPr>
                <a:t>Pubquiz</a:t>
              </a:r>
              <a:endParaRPr lang="en-US" dirty="0">
                <a:solidFill>
                  <a:schemeClr val="bg1"/>
                </a:solidFill>
              </a:endParaRPr>
            </a:p>
          </p:txBody>
        </p:sp>
      </p:grpSp>
      <p:sp>
        <p:nvSpPr>
          <p:cNvPr id="4" name="Rectangle 3">
            <a:extLst>
              <a:ext uri="{FF2B5EF4-FFF2-40B4-BE49-F238E27FC236}">
                <a16:creationId xmlns:a16="http://schemas.microsoft.com/office/drawing/2014/main" id="{808A5DA6-FA06-9292-4B0B-21BF04C4202D}"/>
              </a:ext>
            </a:extLst>
          </p:cNvPr>
          <p:cNvSpPr/>
          <p:nvPr/>
        </p:nvSpPr>
        <p:spPr>
          <a:xfrm>
            <a:off x="6409690" y="4538980"/>
            <a:ext cx="5187950" cy="78740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Lunch Break</a:t>
            </a:r>
            <a:endParaRPr lang="en-US" dirty="0"/>
          </a:p>
        </p:txBody>
      </p:sp>
    </p:spTree>
    <p:extLst>
      <p:ext uri="{BB962C8B-B14F-4D97-AF65-F5344CB8AC3E}">
        <p14:creationId xmlns:p14="http://schemas.microsoft.com/office/powerpoint/2010/main" val="3200312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A diagram of a process flow&#10;&#10;Description automatically generated">
            <a:extLst>
              <a:ext uri="{FF2B5EF4-FFF2-40B4-BE49-F238E27FC236}">
                <a16:creationId xmlns:a16="http://schemas.microsoft.com/office/drawing/2014/main" id="{2B019156-054E-B050-E88E-E8F823E25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796" y="2729254"/>
            <a:ext cx="3939172" cy="3126040"/>
          </a:xfrm>
          <a:prstGeom prst="rect">
            <a:avLst/>
          </a:prstGeom>
          <a:ln>
            <a:noFill/>
          </a:ln>
        </p:spPr>
      </p:pic>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a:t>De </a:t>
            </a:r>
            <a:r>
              <a:rPr lang="en-GB" dirty="0">
                <a:solidFill>
                  <a:srgbClr val="386647"/>
                </a:solidFill>
              </a:rPr>
              <a:t>optimizer </a:t>
            </a:r>
            <a:r>
              <a:rPr lang="en-GB" dirty="0"/>
              <a:t>van </a:t>
            </a:r>
            <a:r>
              <a:rPr lang="en-GB" dirty="0" err="1"/>
              <a:t>een</a:t>
            </a:r>
            <a:r>
              <a:rPr lang="en-GB" dirty="0"/>
              <a:t> </a:t>
            </a:r>
            <a:r>
              <a:rPr lang="en-GB" dirty="0" err="1"/>
              <a:t>netwerk</a:t>
            </a:r>
            <a:endParaRPr lang="en-US" dirty="0"/>
          </a:p>
        </p:txBody>
      </p:sp>
      <p:sp>
        <p:nvSpPr>
          <p:cNvPr id="2" name="TextBox 1">
            <a:extLst>
              <a:ext uri="{FF2B5EF4-FFF2-40B4-BE49-F238E27FC236}">
                <a16:creationId xmlns:a16="http://schemas.microsoft.com/office/drawing/2014/main" id="{7E95F9D4-8B93-9CD3-5078-9F056F035BE6}"/>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sp>
        <p:nvSpPr>
          <p:cNvPr id="12" name="Oval 11">
            <a:extLst>
              <a:ext uri="{FF2B5EF4-FFF2-40B4-BE49-F238E27FC236}">
                <a16:creationId xmlns:a16="http://schemas.microsoft.com/office/drawing/2014/main" id="{5ED56FDA-9047-7580-4FD2-A1664E3E495B}"/>
              </a:ext>
            </a:extLst>
          </p:cNvPr>
          <p:cNvSpPr/>
          <p:nvPr/>
        </p:nvSpPr>
        <p:spPr>
          <a:xfrm>
            <a:off x="2394613" y="2534926"/>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1</a:t>
            </a:r>
            <a:endParaRPr lang="en-US" dirty="0">
              <a:latin typeface="Arial Black" panose="020B0A04020102020204" pitchFamily="34" charset="0"/>
            </a:endParaRPr>
          </a:p>
        </p:txBody>
      </p:sp>
      <p:sp>
        <p:nvSpPr>
          <p:cNvPr id="14" name="Oval 13">
            <a:extLst>
              <a:ext uri="{FF2B5EF4-FFF2-40B4-BE49-F238E27FC236}">
                <a16:creationId xmlns:a16="http://schemas.microsoft.com/office/drawing/2014/main" id="{7EFB4981-F2D8-11BA-9C18-DA036B01F94A}"/>
              </a:ext>
            </a:extLst>
          </p:cNvPr>
          <p:cNvSpPr/>
          <p:nvPr/>
        </p:nvSpPr>
        <p:spPr>
          <a:xfrm>
            <a:off x="4391448" y="3958404"/>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2</a:t>
            </a:r>
            <a:endParaRPr lang="en-US" dirty="0">
              <a:latin typeface="Arial Black" panose="020B0A04020102020204" pitchFamily="34" charset="0"/>
            </a:endParaRPr>
          </a:p>
        </p:txBody>
      </p:sp>
      <p:sp>
        <p:nvSpPr>
          <p:cNvPr id="16" name="Oval 15">
            <a:extLst>
              <a:ext uri="{FF2B5EF4-FFF2-40B4-BE49-F238E27FC236}">
                <a16:creationId xmlns:a16="http://schemas.microsoft.com/office/drawing/2014/main" id="{33BBEAD7-DDE9-4F59-E5CC-83BBE6E65984}"/>
              </a:ext>
            </a:extLst>
          </p:cNvPr>
          <p:cNvSpPr/>
          <p:nvPr/>
        </p:nvSpPr>
        <p:spPr>
          <a:xfrm>
            <a:off x="4328999" y="5244774"/>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3</a:t>
            </a:r>
            <a:endParaRPr lang="en-US" dirty="0">
              <a:latin typeface="Arial Black" panose="020B0A04020102020204" pitchFamily="34" charset="0"/>
            </a:endParaRPr>
          </a:p>
        </p:txBody>
      </p:sp>
      <p:cxnSp>
        <p:nvCxnSpPr>
          <p:cNvPr id="19" name="Straight Connector 18">
            <a:extLst>
              <a:ext uri="{FF2B5EF4-FFF2-40B4-BE49-F238E27FC236}">
                <a16:creationId xmlns:a16="http://schemas.microsoft.com/office/drawing/2014/main" id="{F49179A2-A3E8-B55A-997B-DEC0E736D9C4}"/>
              </a:ext>
            </a:extLst>
          </p:cNvPr>
          <p:cNvCxnSpPr/>
          <p:nvPr/>
        </p:nvCxnSpPr>
        <p:spPr>
          <a:xfrm>
            <a:off x="6623384" y="1943453"/>
            <a:ext cx="0" cy="4301289"/>
          </a:xfrm>
          <a:prstGeom prst="line">
            <a:avLst/>
          </a:prstGeom>
          <a:ln w="76200">
            <a:solidFill>
              <a:srgbClr val="5D7D4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B77-9978-103D-6E3C-AA2EB226549D}"/>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sp>
        <p:nvSpPr>
          <p:cNvPr id="5" name="TextBox 4">
            <a:extLst>
              <a:ext uri="{FF2B5EF4-FFF2-40B4-BE49-F238E27FC236}">
                <a16:creationId xmlns:a16="http://schemas.microsoft.com/office/drawing/2014/main" id="{DC48268F-0D48-4EE0-9083-BA3934BBC2FB}"/>
              </a:ext>
            </a:extLst>
          </p:cNvPr>
          <p:cNvSpPr txBox="1"/>
          <p:nvPr/>
        </p:nvSpPr>
        <p:spPr>
          <a:xfrm>
            <a:off x="6982277" y="3359513"/>
            <a:ext cx="527709" cy="861774"/>
          </a:xfrm>
          <a:prstGeom prst="rect">
            <a:avLst/>
          </a:prstGeom>
          <a:noFill/>
        </p:spPr>
        <p:txBody>
          <a:bodyPr wrap="square" rtlCol="0">
            <a:spAutoFit/>
          </a:bodyPr>
          <a:lstStyle/>
          <a:p>
            <a:pPr algn="ctr"/>
            <a:r>
              <a:rPr lang="en-GB" sz="1600" dirty="0">
                <a:solidFill>
                  <a:srgbClr val="C00000"/>
                </a:solidFill>
              </a:rPr>
              <a:t>.8</a:t>
            </a:r>
          </a:p>
          <a:p>
            <a:pPr algn="ctr"/>
            <a:r>
              <a:rPr lang="en-GB" sz="1600" dirty="0">
                <a:solidFill>
                  <a:schemeClr val="bg1"/>
                </a:solidFill>
              </a:rPr>
              <a:t>0</a:t>
            </a:r>
          </a:p>
          <a:p>
            <a:pPr algn="ctr"/>
            <a:r>
              <a:rPr lang="en-GB" sz="1600" dirty="0">
                <a:solidFill>
                  <a:srgbClr val="C00000"/>
                </a:solidFill>
              </a:rPr>
              <a:t>.2</a:t>
            </a:r>
          </a:p>
        </p:txBody>
      </p:sp>
      <p:sp>
        <p:nvSpPr>
          <p:cNvPr id="6" name="Left Brace 5">
            <a:extLst>
              <a:ext uri="{FF2B5EF4-FFF2-40B4-BE49-F238E27FC236}">
                <a16:creationId xmlns:a16="http://schemas.microsoft.com/office/drawing/2014/main" id="{23D52DE2-DD7C-61CE-CDEA-5D6C021602E7}"/>
              </a:ext>
            </a:extLst>
          </p:cNvPr>
          <p:cNvSpPr/>
          <p:nvPr/>
        </p:nvSpPr>
        <p:spPr>
          <a:xfrm rot="5400000">
            <a:off x="7190015" y="3185190"/>
            <a:ext cx="149748" cy="3078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8EA94885-C591-F490-8631-4274F280B775}"/>
              </a:ext>
            </a:extLst>
          </p:cNvPr>
          <p:cNvSpPr/>
          <p:nvPr/>
        </p:nvSpPr>
        <p:spPr>
          <a:xfrm rot="16200000">
            <a:off x="7168966" y="4034290"/>
            <a:ext cx="154332" cy="35422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B67BD18A-B02C-267B-CE51-F45BD8F86677}"/>
              </a:ext>
            </a:extLst>
          </p:cNvPr>
          <p:cNvSpPr txBox="1"/>
          <p:nvPr/>
        </p:nvSpPr>
        <p:spPr>
          <a:xfrm>
            <a:off x="6904049" y="2962280"/>
            <a:ext cx="684163" cy="276999"/>
          </a:xfrm>
          <a:prstGeom prst="rect">
            <a:avLst/>
          </a:prstGeom>
          <a:noFill/>
        </p:spPr>
        <p:txBody>
          <a:bodyPr wrap="square" rtlCol="0">
            <a:spAutoFit/>
          </a:bodyPr>
          <a:lstStyle/>
          <a:p>
            <a:pPr algn="ctr"/>
            <a:r>
              <a:rPr lang="en-GB" sz="1200" dirty="0">
                <a:solidFill>
                  <a:srgbClr val="FF0000"/>
                </a:solidFill>
              </a:rPr>
              <a:t>Input</a:t>
            </a:r>
            <a:endParaRPr lang="en-US" dirty="0">
              <a:solidFill>
                <a:srgbClr val="FF0000"/>
              </a:solidFill>
            </a:endParaRPr>
          </a:p>
        </p:txBody>
      </p:sp>
      <p:sp>
        <p:nvSpPr>
          <p:cNvPr id="65" name="Rectangle 64">
            <a:extLst>
              <a:ext uri="{FF2B5EF4-FFF2-40B4-BE49-F238E27FC236}">
                <a16:creationId xmlns:a16="http://schemas.microsoft.com/office/drawing/2014/main" id="{45ABD3D9-12B4-378C-58FC-876D77E7A1DF}"/>
              </a:ext>
            </a:extLst>
          </p:cNvPr>
          <p:cNvSpPr/>
          <p:nvPr/>
        </p:nvSpPr>
        <p:spPr>
          <a:xfrm>
            <a:off x="7639558" y="3284639"/>
            <a:ext cx="487944" cy="98752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3" name="Oval 72">
            <a:extLst>
              <a:ext uri="{FF2B5EF4-FFF2-40B4-BE49-F238E27FC236}">
                <a16:creationId xmlns:a16="http://schemas.microsoft.com/office/drawing/2014/main" id="{56D24223-4894-BED1-E87C-38B4492D69AA}"/>
              </a:ext>
            </a:extLst>
          </p:cNvPr>
          <p:cNvSpPr/>
          <p:nvPr/>
        </p:nvSpPr>
        <p:spPr>
          <a:xfrm>
            <a:off x="7706032" y="3359513"/>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74" name="Oval 73">
            <a:extLst>
              <a:ext uri="{FF2B5EF4-FFF2-40B4-BE49-F238E27FC236}">
                <a16:creationId xmlns:a16="http://schemas.microsoft.com/office/drawing/2014/main" id="{0C1BCEE8-111C-9349-B980-57ACC4A850E7}"/>
              </a:ext>
            </a:extLst>
          </p:cNvPr>
          <p:cNvSpPr/>
          <p:nvPr/>
        </p:nvSpPr>
        <p:spPr>
          <a:xfrm>
            <a:off x="7706202" y="3813239"/>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grpSp>
        <p:nvGrpSpPr>
          <p:cNvPr id="200" name="Group 199">
            <a:extLst>
              <a:ext uri="{FF2B5EF4-FFF2-40B4-BE49-F238E27FC236}">
                <a16:creationId xmlns:a16="http://schemas.microsoft.com/office/drawing/2014/main" id="{0C1751EE-D9EE-34DD-97C6-CBFC83BB4099}"/>
              </a:ext>
            </a:extLst>
          </p:cNvPr>
          <p:cNvGrpSpPr/>
          <p:nvPr/>
        </p:nvGrpSpPr>
        <p:grpSpPr>
          <a:xfrm>
            <a:off x="7286261" y="3526514"/>
            <a:ext cx="440037" cy="499598"/>
            <a:chOff x="7286261" y="3526514"/>
            <a:chExt cx="440037" cy="499598"/>
          </a:xfrm>
        </p:grpSpPr>
        <p:cxnSp>
          <p:nvCxnSpPr>
            <p:cNvPr id="77" name="Straight Connector 76">
              <a:extLst>
                <a:ext uri="{FF2B5EF4-FFF2-40B4-BE49-F238E27FC236}">
                  <a16:creationId xmlns:a16="http://schemas.microsoft.com/office/drawing/2014/main" id="{D020461E-6C52-30B7-2036-D95FBC0696A6}"/>
                </a:ext>
              </a:extLst>
            </p:cNvPr>
            <p:cNvCxnSpPr>
              <a:endCxn id="73" idx="2"/>
            </p:cNvCxnSpPr>
            <p:nvPr/>
          </p:nvCxnSpPr>
          <p:spPr>
            <a:xfrm flipV="1">
              <a:off x="7327900" y="3529612"/>
              <a:ext cx="378132" cy="988"/>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78" name="Straight Connector 77">
              <a:extLst>
                <a:ext uri="{FF2B5EF4-FFF2-40B4-BE49-F238E27FC236}">
                  <a16:creationId xmlns:a16="http://schemas.microsoft.com/office/drawing/2014/main" id="{638DCFCE-4D4A-8D9A-827D-93686DA3B6DA}"/>
                </a:ext>
              </a:extLst>
            </p:cNvPr>
            <p:cNvCxnSpPr>
              <a:cxnSpLocks/>
            </p:cNvCxnSpPr>
            <p:nvPr/>
          </p:nvCxnSpPr>
          <p:spPr>
            <a:xfrm>
              <a:off x="7327900" y="3540603"/>
              <a:ext cx="398398" cy="390222"/>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88" name="Straight Connector 87">
              <a:extLst>
                <a:ext uri="{FF2B5EF4-FFF2-40B4-BE49-F238E27FC236}">
                  <a16:creationId xmlns:a16="http://schemas.microsoft.com/office/drawing/2014/main" id="{FE717F1F-566A-9CAD-B343-4F211F5B3328}"/>
                </a:ext>
              </a:extLst>
            </p:cNvPr>
            <p:cNvCxnSpPr>
              <a:cxnSpLocks/>
            </p:cNvCxnSpPr>
            <p:nvPr/>
          </p:nvCxnSpPr>
          <p:spPr>
            <a:xfrm>
              <a:off x="7296150" y="3774585"/>
              <a:ext cx="428316" cy="153142"/>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90" name="Straight Connector 89">
              <a:extLst>
                <a:ext uri="{FF2B5EF4-FFF2-40B4-BE49-F238E27FC236}">
                  <a16:creationId xmlns:a16="http://schemas.microsoft.com/office/drawing/2014/main" id="{4D28D98E-B6AC-A84F-457F-0CB224E8DB94}"/>
                </a:ext>
              </a:extLst>
            </p:cNvPr>
            <p:cNvCxnSpPr>
              <a:cxnSpLocks/>
            </p:cNvCxnSpPr>
            <p:nvPr/>
          </p:nvCxnSpPr>
          <p:spPr>
            <a:xfrm flipV="1">
              <a:off x="7286261" y="3526514"/>
              <a:ext cx="419771" cy="251886"/>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94" name="Straight Connector 93">
              <a:extLst>
                <a:ext uri="{FF2B5EF4-FFF2-40B4-BE49-F238E27FC236}">
                  <a16:creationId xmlns:a16="http://schemas.microsoft.com/office/drawing/2014/main" id="{6BC420EC-0623-3750-EC1C-9289CDA04E23}"/>
                </a:ext>
              </a:extLst>
            </p:cNvPr>
            <p:cNvCxnSpPr>
              <a:cxnSpLocks/>
            </p:cNvCxnSpPr>
            <p:nvPr/>
          </p:nvCxnSpPr>
          <p:spPr>
            <a:xfrm flipV="1">
              <a:off x="7327900" y="3940828"/>
              <a:ext cx="396566" cy="78471"/>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04" name="Straight Connector 103">
              <a:extLst>
                <a:ext uri="{FF2B5EF4-FFF2-40B4-BE49-F238E27FC236}">
                  <a16:creationId xmlns:a16="http://schemas.microsoft.com/office/drawing/2014/main" id="{4406CE65-3411-FA05-953E-595A6A7B56E8}"/>
                </a:ext>
              </a:extLst>
            </p:cNvPr>
            <p:cNvCxnSpPr>
              <a:cxnSpLocks/>
              <a:endCxn id="73" idx="2"/>
            </p:cNvCxnSpPr>
            <p:nvPr/>
          </p:nvCxnSpPr>
          <p:spPr>
            <a:xfrm flipV="1">
              <a:off x="7327900" y="3529612"/>
              <a:ext cx="378132" cy="496500"/>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grpSp>
      <p:grpSp>
        <p:nvGrpSpPr>
          <p:cNvPr id="123" name="Group 122">
            <a:extLst>
              <a:ext uri="{FF2B5EF4-FFF2-40B4-BE49-F238E27FC236}">
                <a16:creationId xmlns:a16="http://schemas.microsoft.com/office/drawing/2014/main" id="{5DA52C66-671E-09AC-CC70-3655824926EF}"/>
              </a:ext>
            </a:extLst>
          </p:cNvPr>
          <p:cNvGrpSpPr/>
          <p:nvPr/>
        </p:nvGrpSpPr>
        <p:grpSpPr>
          <a:xfrm>
            <a:off x="8444919" y="3280824"/>
            <a:ext cx="487944" cy="987522"/>
            <a:chOff x="8444919" y="3280824"/>
            <a:chExt cx="487944" cy="987522"/>
          </a:xfrm>
        </p:grpSpPr>
        <p:sp>
          <p:nvSpPr>
            <p:cNvPr id="108" name="Rectangle 107">
              <a:extLst>
                <a:ext uri="{FF2B5EF4-FFF2-40B4-BE49-F238E27FC236}">
                  <a16:creationId xmlns:a16="http://schemas.microsoft.com/office/drawing/2014/main" id="{B7E6A5C6-0AD4-F12E-E02B-880BF0547667}"/>
                </a:ext>
              </a:extLst>
            </p:cNvPr>
            <p:cNvSpPr/>
            <p:nvPr/>
          </p:nvSpPr>
          <p:spPr>
            <a:xfrm>
              <a:off x="8444919" y="3280824"/>
              <a:ext cx="487944" cy="98752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CB176F67-F5F2-83BB-E359-C57DA1ACFC3E}"/>
                </a:ext>
              </a:extLst>
            </p:cNvPr>
            <p:cNvSpPr/>
            <p:nvPr/>
          </p:nvSpPr>
          <p:spPr>
            <a:xfrm>
              <a:off x="8511393" y="3355698"/>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110" name="Oval 109">
              <a:extLst>
                <a:ext uri="{FF2B5EF4-FFF2-40B4-BE49-F238E27FC236}">
                  <a16:creationId xmlns:a16="http://schemas.microsoft.com/office/drawing/2014/main" id="{0C4E6E14-5A13-A1AA-8008-AB381F2C8777}"/>
                </a:ext>
              </a:extLst>
            </p:cNvPr>
            <p:cNvSpPr/>
            <p:nvPr/>
          </p:nvSpPr>
          <p:spPr>
            <a:xfrm>
              <a:off x="8511563" y="3809424"/>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grpSp>
      <p:grpSp>
        <p:nvGrpSpPr>
          <p:cNvPr id="122" name="Group 121">
            <a:extLst>
              <a:ext uri="{FF2B5EF4-FFF2-40B4-BE49-F238E27FC236}">
                <a16:creationId xmlns:a16="http://schemas.microsoft.com/office/drawing/2014/main" id="{D79EA69D-C985-0E07-9CA6-220ABFC7CB8D}"/>
              </a:ext>
            </a:extLst>
          </p:cNvPr>
          <p:cNvGrpSpPr/>
          <p:nvPr/>
        </p:nvGrpSpPr>
        <p:grpSpPr>
          <a:xfrm>
            <a:off x="8061027" y="3521184"/>
            <a:ext cx="450536" cy="462154"/>
            <a:chOff x="8061027" y="3521184"/>
            <a:chExt cx="450536" cy="462154"/>
          </a:xfrm>
        </p:grpSpPr>
        <p:cxnSp>
          <p:nvCxnSpPr>
            <p:cNvPr id="111" name="Straight Connector 110">
              <a:extLst>
                <a:ext uri="{FF2B5EF4-FFF2-40B4-BE49-F238E27FC236}">
                  <a16:creationId xmlns:a16="http://schemas.microsoft.com/office/drawing/2014/main" id="{08A1D731-89DE-A7B6-F247-245363D7B5AC}"/>
                </a:ext>
              </a:extLst>
            </p:cNvPr>
            <p:cNvCxnSpPr>
              <a:cxnSpLocks/>
            </p:cNvCxnSpPr>
            <p:nvPr/>
          </p:nvCxnSpPr>
          <p:spPr>
            <a:xfrm>
              <a:off x="8061027" y="3521184"/>
              <a:ext cx="442102" cy="0"/>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13" name="Straight Connector 112">
              <a:extLst>
                <a:ext uri="{FF2B5EF4-FFF2-40B4-BE49-F238E27FC236}">
                  <a16:creationId xmlns:a16="http://schemas.microsoft.com/office/drawing/2014/main" id="{DD8B4C07-7725-A391-A979-4A8A64F19D6D}"/>
                </a:ext>
              </a:extLst>
            </p:cNvPr>
            <p:cNvCxnSpPr>
              <a:cxnSpLocks/>
              <a:stCxn id="73" idx="6"/>
            </p:cNvCxnSpPr>
            <p:nvPr/>
          </p:nvCxnSpPr>
          <p:spPr>
            <a:xfrm>
              <a:off x="8061027" y="3529612"/>
              <a:ext cx="450366" cy="449911"/>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16" name="Straight Connector 115">
              <a:extLst>
                <a:ext uri="{FF2B5EF4-FFF2-40B4-BE49-F238E27FC236}">
                  <a16:creationId xmlns:a16="http://schemas.microsoft.com/office/drawing/2014/main" id="{6E50F7AC-CA30-B8B9-2B51-843D4B85C68E}"/>
                </a:ext>
              </a:extLst>
            </p:cNvPr>
            <p:cNvCxnSpPr>
              <a:cxnSpLocks/>
              <a:stCxn id="74" idx="6"/>
            </p:cNvCxnSpPr>
            <p:nvPr/>
          </p:nvCxnSpPr>
          <p:spPr>
            <a:xfrm flipV="1">
              <a:off x="8061197" y="3529612"/>
              <a:ext cx="441932" cy="453726"/>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19" name="Straight Connector 118">
              <a:extLst>
                <a:ext uri="{FF2B5EF4-FFF2-40B4-BE49-F238E27FC236}">
                  <a16:creationId xmlns:a16="http://schemas.microsoft.com/office/drawing/2014/main" id="{2070D794-9F06-38D5-FB58-EED9E7A40784}"/>
                </a:ext>
              </a:extLst>
            </p:cNvPr>
            <p:cNvCxnSpPr>
              <a:cxnSpLocks/>
              <a:stCxn id="74" idx="6"/>
              <a:endCxn id="110" idx="2"/>
            </p:cNvCxnSpPr>
            <p:nvPr/>
          </p:nvCxnSpPr>
          <p:spPr>
            <a:xfrm flipV="1">
              <a:off x="8061197" y="3979523"/>
              <a:ext cx="450366" cy="3815"/>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grpSp>
      <p:grpSp>
        <p:nvGrpSpPr>
          <p:cNvPr id="124" name="Group 123">
            <a:extLst>
              <a:ext uri="{FF2B5EF4-FFF2-40B4-BE49-F238E27FC236}">
                <a16:creationId xmlns:a16="http://schemas.microsoft.com/office/drawing/2014/main" id="{777D0E4B-D5CC-A1F3-794C-45C92D34E897}"/>
              </a:ext>
            </a:extLst>
          </p:cNvPr>
          <p:cNvGrpSpPr/>
          <p:nvPr/>
        </p:nvGrpSpPr>
        <p:grpSpPr>
          <a:xfrm>
            <a:off x="8843004" y="3523490"/>
            <a:ext cx="450536" cy="462154"/>
            <a:chOff x="8061027" y="3521184"/>
            <a:chExt cx="450536" cy="462154"/>
          </a:xfrm>
        </p:grpSpPr>
        <p:cxnSp>
          <p:nvCxnSpPr>
            <p:cNvPr id="125" name="Straight Connector 124">
              <a:extLst>
                <a:ext uri="{FF2B5EF4-FFF2-40B4-BE49-F238E27FC236}">
                  <a16:creationId xmlns:a16="http://schemas.microsoft.com/office/drawing/2014/main" id="{D418B32E-1794-63B5-B7EF-F2DC6D8C792D}"/>
                </a:ext>
              </a:extLst>
            </p:cNvPr>
            <p:cNvCxnSpPr>
              <a:cxnSpLocks/>
            </p:cNvCxnSpPr>
            <p:nvPr/>
          </p:nvCxnSpPr>
          <p:spPr>
            <a:xfrm>
              <a:off x="8061027" y="3521184"/>
              <a:ext cx="442102" cy="0"/>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26" name="Straight Connector 125">
              <a:extLst>
                <a:ext uri="{FF2B5EF4-FFF2-40B4-BE49-F238E27FC236}">
                  <a16:creationId xmlns:a16="http://schemas.microsoft.com/office/drawing/2014/main" id="{621039B4-95AE-E275-46BF-4404F9F6A058}"/>
                </a:ext>
              </a:extLst>
            </p:cNvPr>
            <p:cNvCxnSpPr>
              <a:cxnSpLocks/>
            </p:cNvCxnSpPr>
            <p:nvPr/>
          </p:nvCxnSpPr>
          <p:spPr>
            <a:xfrm>
              <a:off x="8061027" y="3529612"/>
              <a:ext cx="450366" cy="449911"/>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27" name="Straight Connector 126">
              <a:extLst>
                <a:ext uri="{FF2B5EF4-FFF2-40B4-BE49-F238E27FC236}">
                  <a16:creationId xmlns:a16="http://schemas.microsoft.com/office/drawing/2014/main" id="{148F47D0-2DA9-DD30-FCED-730C5FAAFCA8}"/>
                </a:ext>
              </a:extLst>
            </p:cNvPr>
            <p:cNvCxnSpPr>
              <a:cxnSpLocks/>
            </p:cNvCxnSpPr>
            <p:nvPr/>
          </p:nvCxnSpPr>
          <p:spPr>
            <a:xfrm flipV="1">
              <a:off x="8061197" y="3529612"/>
              <a:ext cx="441932" cy="453726"/>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28" name="Straight Connector 127">
              <a:extLst>
                <a:ext uri="{FF2B5EF4-FFF2-40B4-BE49-F238E27FC236}">
                  <a16:creationId xmlns:a16="http://schemas.microsoft.com/office/drawing/2014/main" id="{6D85C197-7B5A-D184-1726-3202C2F1EA56}"/>
                </a:ext>
              </a:extLst>
            </p:cNvPr>
            <p:cNvCxnSpPr>
              <a:cxnSpLocks/>
            </p:cNvCxnSpPr>
            <p:nvPr/>
          </p:nvCxnSpPr>
          <p:spPr>
            <a:xfrm flipV="1">
              <a:off x="8061197" y="3979523"/>
              <a:ext cx="450366" cy="3815"/>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grpSp>
      <p:grpSp>
        <p:nvGrpSpPr>
          <p:cNvPr id="129" name="Group 128">
            <a:extLst>
              <a:ext uri="{FF2B5EF4-FFF2-40B4-BE49-F238E27FC236}">
                <a16:creationId xmlns:a16="http://schemas.microsoft.com/office/drawing/2014/main" id="{DB218143-CEDE-2B08-AF36-C8CBB2832D52}"/>
              </a:ext>
            </a:extLst>
          </p:cNvPr>
          <p:cNvGrpSpPr/>
          <p:nvPr/>
        </p:nvGrpSpPr>
        <p:grpSpPr>
          <a:xfrm>
            <a:off x="9293541" y="3280824"/>
            <a:ext cx="487944" cy="987522"/>
            <a:chOff x="8444919" y="3280824"/>
            <a:chExt cx="487944" cy="987522"/>
          </a:xfrm>
        </p:grpSpPr>
        <p:sp>
          <p:nvSpPr>
            <p:cNvPr id="130" name="Rectangle 129">
              <a:extLst>
                <a:ext uri="{FF2B5EF4-FFF2-40B4-BE49-F238E27FC236}">
                  <a16:creationId xmlns:a16="http://schemas.microsoft.com/office/drawing/2014/main" id="{FE125329-C67D-89DF-6998-C70CBC2D5098}"/>
                </a:ext>
              </a:extLst>
            </p:cNvPr>
            <p:cNvSpPr/>
            <p:nvPr/>
          </p:nvSpPr>
          <p:spPr>
            <a:xfrm>
              <a:off x="8444919" y="3280824"/>
              <a:ext cx="487944" cy="98752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5374171-08DE-BBFB-C0C6-76D0EF92DEDF}"/>
                </a:ext>
              </a:extLst>
            </p:cNvPr>
            <p:cNvSpPr/>
            <p:nvPr/>
          </p:nvSpPr>
          <p:spPr>
            <a:xfrm>
              <a:off x="8511393" y="3355698"/>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sp>
          <p:nvSpPr>
            <p:cNvPr id="132" name="Oval 131">
              <a:extLst>
                <a:ext uri="{FF2B5EF4-FFF2-40B4-BE49-F238E27FC236}">
                  <a16:creationId xmlns:a16="http://schemas.microsoft.com/office/drawing/2014/main" id="{CD41D644-954F-44D7-907F-1330C51BBD5F}"/>
                </a:ext>
              </a:extLst>
            </p:cNvPr>
            <p:cNvSpPr/>
            <p:nvPr/>
          </p:nvSpPr>
          <p:spPr>
            <a:xfrm>
              <a:off x="8511563" y="3809424"/>
              <a:ext cx="354995" cy="34019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a:solidFill>
                      <a:sysClr val="windowText" lastClr="000000"/>
                    </a:solidFill>
                  </a:ln>
                  <a:solidFill>
                    <a:schemeClr val="bg1"/>
                  </a:solidFill>
                </a:rPr>
                <a:t>N</a:t>
              </a:r>
              <a:endParaRPr lang="en-US" dirty="0">
                <a:ln>
                  <a:solidFill>
                    <a:sysClr val="windowText" lastClr="000000"/>
                  </a:solidFill>
                </a:ln>
                <a:solidFill>
                  <a:schemeClr val="bg1"/>
                </a:solidFill>
              </a:endParaRPr>
            </a:p>
          </p:txBody>
        </p:sp>
      </p:grpSp>
      <p:sp>
        <p:nvSpPr>
          <p:cNvPr id="133" name="TextBox 132">
            <a:extLst>
              <a:ext uri="{FF2B5EF4-FFF2-40B4-BE49-F238E27FC236}">
                <a16:creationId xmlns:a16="http://schemas.microsoft.com/office/drawing/2014/main" id="{9452F08C-F8B3-8226-D658-8EF0D9271380}"/>
              </a:ext>
            </a:extLst>
          </p:cNvPr>
          <p:cNvSpPr txBox="1"/>
          <p:nvPr/>
        </p:nvSpPr>
        <p:spPr>
          <a:xfrm>
            <a:off x="10269803" y="2997076"/>
            <a:ext cx="263214" cy="1708160"/>
          </a:xfrm>
          <a:prstGeom prst="rect">
            <a:avLst/>
          </a:prstGeom>
          <a:noFill/>
          <a:ln>
            <a:solidFill>
              <a:schemeClr val="bg1"/>
            </a:solidFill>
          </a:ln>
        </p:spPr>
        <p:txBody>
          <a:bodyPr wrap="none" rtlCol="0">
            <a:spAutoFit/>
          </a:bodyPr>
          <a:lstStyle/>
          <a:p>
            <a:r>
              <a:rPr lang="en-GB" sz="1050" dirty="0">
                <a:solidFill>
                  <a:schemeClr val="tx1">
                    <a:lumMod val="85000"/>
                  </a:schemeClr>
                </a:solidFill>
              </a:rPr>
              <a:t>0</a:t>
            </a:r>
          </a:p>
          <a:p>
            <a:r>
              <a:rPr lang="en-GB" sz="1050" dirty="0">
                <a:solidFill>
                  <a:schemeClr val="bg1"/>
                </a:solidFill>
              </a:rPr>
              <a:t>1</a:t>
            </a:r>
          </a:p>
          <a:p>
            <a:r>
              <a:rPr lang="en-GB" sz="1050" dirty="0">
                <a:solidFill>
                  <a:schemeClr val="tx1">
                    <a:lumMod val="85000"/>
                  </a:schemeClr>
                </a:solidFill>
              </a:rPr>
              <a:t>2</a:t>
            </a:r>
          </a:p>
          <a:p>
            <a:r>
              <a:rPr lang="en-GB" sz="1050" dirty="0">
                <a:solidFill>
                  <a:schemeClr val="tx1">
                    <a:lumMod val="85000"/>
                  </a:schemeClr>
                </a:solidFill>
              </a:rPr>
              <a:t>3</a:t>
            </a:r>
          </a:p>
          <a:p>
            <a:r>
              <a:rPr lang="en-GB" sz="1050" dirty="0">
                <a:solidFill>
                  <a:schemeClr val="tx1">
                    <a:lumMod val="85000"/>
                  </a:schemeClr>
                </a:solidFill>
              </a:rPr>
              <a:t>4</a:t>
            </a:r>
          </a:p>
          <a:p>
            <a:r>
              <a:rPr lang="en-GB" sz="1050" dirty="0">
                <a:solidFill>
                  <a:schemeClr val="tx1">
                    <a:lumMod val="85000"/>
                  </a:schemeClr>
                </a:solidFill>
              </a:rPr>
              <a:t>5</a:t>
            </a:r>
          </a:p>
          <a:p>
            <a:r>
              <a:rPr lang="en-GB" sz="1050" dirty="0">
                <a:solidFill>
                  <a:schemeClr val="tx1">
                    <a:lumMod val="85000"/>
                  </a:schemeClr>
                </a:solidFill>
              </a:rPr>
              <a:t>6</a:t>
            </a:r>
          </a:p>
          <a:p>
            <a:r>
              <a:rPr lang="en-GB" sz="1050" dirty="0">
                <a:solidFill>
                  <a:schemeClr val="tx1">
                    <a:lumMod val="85000"/>
                  </a:schemeClr>
                </a:solidFill>
              </a:rPr>
              <a:t>7</a:t>
            </a:r>
          </a:p>
          <a:p>
            <a:r>
              <a:rPr lang="en-GB" sz="1050" dirty="0">
                <a:solidFill>
                  <a:schemeClr val="tx1">
                    <a:lumMod val="85000"/>
                  </a:schemeClr>
                </a:solidFill>
              </a:rPr>
              <a:t>8</a:t>
            </a:r>
          </a:p>
          <a:p>
            <a:r>
              <a:rPr lang="en-GB" sz="1050" dirty="0">
                <a:solidFill>
                  <a:schemeClr val="tx1">
                    <a:lumMod val="85000"/>
                  </a:schemeClr>
                </a:solidFill>
              </a:rPr>
              <a:t>9</a:t>
            </a:r>
            <a:endParaRPr lang="en-US" sz="1050" dirty="0">
              <a:solidFill>
                <a:schemeClr val="tx1">
                  <a:lumMod val="85000"/>
                </a:schemeClr>
              </a:solidFill>
            </a:endParaRPr>
          </a:p>
        </p:txBody>
      </p:sp>
      <p:sp>
        <p:nvSpPr>
          <p:cNvPr id="187" name="TextBox 186">
            <a:extLst>
              <a:ext uri="{FF2B5EF4-FFF2-40B4-BE49-F238E27FC236}">
                <a16:creationId xmlns:a16="http://schemas.microsoft.com/office/drawing/2014/main" id="{4231C069-6FBA-5AA4-DFC8-A8A1C2C34EE9}"/>
              </a:ext>
            </a:extLst>
          </p:cNvPr>
          <p:cNvSpPr txBox="1"/>
          <p:nvPr/>
        </p:nvSpPr>
        <p:spPr>
          <a:xfrm>
            <a:off x="10269803" y="4798483"/>
            <a:ext cx="263214" cy="1708160"/>
          </a:xfrm>
          <a:prstGeom prst="rect">
            <a:avLst/>
          </a:prstGeom>
          <a:noFill/>
          <a:ln>
            <a:solidFill>
              <a:schemeClr val="bg1"/>
            </a:solidFill>
          </a:ln>
        </p:spPr>
        <p:txBody>
          <a:bodyPr wrap="none" rtlCol="0">
            <a:spAutoFit/>
          </a:bodyPr>
          <a:lstStyle/>
          <a:p>
            <a:r>
              <a:rPr lang="en-GB" sz="1050" dirty="0">
                <a:solidFill>
                  <a:schemeClr val="tx1">
                    <a:lumMod val="85000"/>
                  </a:schemeClr>
                </a:solidFill>
              </a:rPr>
              <a:t>0</a:t>
            </a:r>
          </a:p>
          <a:p>
            <a:r>
              <a:rPr lang="en-GB" sz="1050" dirty="0">
                <a:solidFill>
                  <a:schemeClr val="tx1">
                    <a:lumMod val="85000"/>
                  </a:schemeClr>
                </a:solidFill>
              </a:rPr>
              <a:t>1</a:t>
            </a:r>
          </a:p>
          <a:p>
            <a:r>
              <a:rPr lang="en-GB" sz="1050" dirty="0">
                <a:solidFill>
                  <a:schemeClr val="tx1">
                    <a:lumMod val="85000"/>
                  </a:schemeClr>
                </a:solidFill>
              </a:rPr>
              <a:t>2</a:t>
            </a:r>
          </a:p>
          <a:p>
            <a:r>
              <a:rPr lang="en-GB" sz="1050" dirty="0">
                <a:solidFill>
                  <a:schemeClr val="tx1">
                    <a:lumMod val="85000"/>
                  </a:schemeClr>
                </a:solidFill>
              </a:rPr>
              <a:t>3</a:t>
            </a:r>
          </a:p>
          <a:p>
            <a:r>
              <a:rPr lang="en-GB" sz="1050" dirty="0">
                <a:solidFill>
                  <a:schemeClr val="tx1">
                    <a:lumMod val="85000"/>
                  </a:schemeClr>
                </a:solidFill>
              </a:rPr>
              <a:t>4</a:t>
            </a:r>
          </a:p>
          <a:p>
            <a:r>
              <a:rPr lang="en-GB" sz="1050" dirty="0">
                <a:solidFill>
                  <a:schemeClr val="bg1"/>
                </a:solidFill>
              </a:rPr>
              <a:t>5</a:t>
            </a:r>
          </a:p>
          <a:p>
            <a:r>
              <a:rPr lang="en-GB" sz="1050" dirty="0">
                <a:solidFill>
                  <a:schemeClr val="tx1">
                    <a:lumMod val="85000"/>
                  </a:schemeClr>
                </a:solidFill>
              </a:rPr>
              <a:t>6</a:t>
            </a:r>
          </a:p>
          <a:p>
            <a:r>
              <a:rPr lang="en-GB" sz="1050" dirty="0">
                <a:solidFill>
                  <a:schemeClr val="tx1">
                    <a:lumMod val="85000"/>
                  </a:schemeClr>
                </a:solidFill>
              </a:rPr>
              <a:t>7</a:t>
            </a:r>
          </a:p>
          <a:p>
            <a:r>
              <a:rPr lang="en-GB" sz="1050" dirty="0">
                <a:solidFill>
                  <a:schemeClr val="tx1">
                    <a:lumMod val="85000"/>
                  </a:schemeClr>
                </a:solidFill>
              </a:rPr>
              <a:t>8</a:t>
            </a:r>
          </a:p>
          <a:p>
            <a:r>
              <a:rPr lang="en-GB" sz="1050" dirty="0">
                <a:solidFill>
                  <a:schemeClr val="tx1">
                    <a:lumMod val="85000"/>
                  </a:schemeClr>
                </a:solidFill>
              </a:rPr>
              <a:t>9</a:t>
            </a:r>
            <a:endParaRPr lang="en-US" sz="1050" dirty="0">
              <a:solidFill>
                <a:schemeClr val="tx1">
                  <a:lumMod val="85000"/>
                </a:schemeClr>
              </a:solidFill>
            </a:endParaRPr>
          </a:p>
        </p:txBody>
      </p:sp>
      <p:cxnSp>
        <p:nvCxnSpPr>
          <p:cNvPr id="188" name="Connector: Elbow 187">
            <a:extLst>
              <a:ext uri="{FF2B5EF4-FFF2-40B4-BE49-F238E27FC236}">
                <a16:creationId xmlns:a16="http://schemas.microsoft.com/office/drawing/2014/main" id="{87568C60-7666-1046-1DE5-1378771BDFAE}"/>
              </a:ext>
            </a:extLst>
          </p:cNvPr>
          <p:cNvCxnSpPr>
            <a:cxnSpLocks/>
            <a:stCxn id="193" idx="3"/>
            <a:endCxn id="196" idx="3"/>
          </p:cNvCxnSpPr>
          <p:nvPr/>
        </p:nvCxnSpPr>
        <p:spPr>
          <a:xfrm>
            <a:off x="10455808" y="3296117"/>
            <a:ext cx="36348" cy="2431583"/>
          </a:xfrm>
          <a:prstGeom prst="bentConnector3">
            <a:avLst>
              <a:gd name="adj1" fmla="val 728920"/>
            </a:avLst>
          </a:prstGeom>
          <a:ln w="19050">
            <a:solidFill>
              <a:srgbClr val="C00000"/>
            </a:solidFill>
            <a:prstDash val="sysDot"/>
            <a:headEnd type="triangle"/>
            <a:tailEnd type="triangle"/>
          </a:ln>
        </p:spPr>
        <p:style>
          <a:lnRef idx="1">
            <a:schemeClr val="accent5"/>
          </a:lnRef>
          <a:fillRef idx="0">
            <a:schemeClr val="accent5"/>
          </a:fillRef>
          <a:effectRef idx="0">
            <a:schemeClr val="accent5"/>
          </a:effectRef>
          <a:fontRef idx="minor">
            <a:schemeClr val="tx1"/>
          </a:fontRef>
        </p:style>
      </p:cxnSp>
      <p:sp>
        <p:nvSpPr>
          <p:cNvPr id="193" name="TextBox 192">
            <a:extLst>
              <a:ext uri="{FF2B5EF4-FFF2-40B4-BE49-F238E27FC236}">
                <a16:creationId xmlns:a16="http://schemas.microsoft.com/office/drawing/2014/main" id="{E69635B5-A160-AF6D-A2E1-5B2E065F2F0B}"/>
              </a:ext>
            </a:extLst>
          </p:cNvPr>
          <p:cNvSpPr txBox="1"/>
          <p:nvPr/>
        </p:nvSpPr>
        <p:spPr>
          <a:xfrm>
            <a:off x="10142163" y="3111451"/>
            <a:ext cx="313645" cy="369332"/>
          </a:xfrm>
          <a:prstGeom prst="rect">
            <a:avLst/>
          </a:prstGeom>
          <a:noFill/>
        </p:spPr>
        <p:txBody>
          <a:bodyPr wrap="square" rtlCol="0">
            <a:spAutoFit/>
          </a:bodyPr>
          <a:lstStyle/>
          <a:p>
            <a:endParaRPr lang="en-US" dirty="0"/>
          </a:p>
        </p:txBody>
      </p:sp>
      <p:sp>
        <p:nvSpPr>
          <p:cNvPr id="196" name="TextBox 195">
            <a:extLst>
              <a:ext uri="{FF2B5EF4-FFF2-40B4-BE49-F238E27FC236}">
                <a16:creationId xmlns:a16="http://schemas.microsoft.com/office/drawing/2014/main" id="{CB15C57F-1C83-B339-E4F5-AC733724D928}"/>
              </a:ext>
            </a:extLst>
          </p:cNvPr>
          <p:cNvSpPr txBox="1"/>
          <p:nvPr/>
        </p:nvSpPr>
        <p:spPr>
          <a:xfrm>
            <a:off x="10178511" y="5543034"/>
            <a:ext cx="313645" cy="369332"/>
          </a:xfrm>
          <a:prstGeom prst="rect">
            <a:avLst/>
          </a:prstGeom>
          <a:noFill/>
        </p:spPr>
        <p:txBody>
          <a:bodyPr wrap="square" rtlCol="0">
            <a:spAutoFit/>
          </a:bodyPr>
          <a:lstStyle/>
          <a:p>
            <a:endParaRPr lang="en-US" dirty="0"/>
          </a:p>
        </p:txBody>
      </p:sp>
      <p:sp>
        <p:nvSpPr>
          <p:cNvPr id="198" name="TextBox 197">
            <a:extLst>
              <a:ext uri="{FF2B5EF4-FFF2-40B4-BE49-F238E27FC236}">
                <a16:creationId xmlns:a16="http://schemas.microsoft.com/office/drawing/2014/main" id="{A3BC911D-CCE5-AF7E-24B1-B4A73BB08D99}"/>
              </a:ext>
            </a:extLst>
          </p:cNvPr>
          <p:cNvSpPr txBox="1"/>
          <p:nvPr/>
        </p:nvSpPr>
        <p:spPr>
          <a:xfrm>
            <a:off x="10750310" y="4221287"/>
            <a:ext cx="319318" cy="369332"/>
          </a:xfrm>
          <a:prstGeom prst="rect">
            <a:avLst/>
          </a:prstGeom>
          <a:noFill/>
        </p:spPr>
        <p:txBody>
          <a:bodyPr wrap="none" rtlCol="0">
            <a:spAutoFit/>
          </a:bodyPr>
          <a:lstStyle/>
          <a:p>
            <a:r>
              <a:rPr lang="en-GB" dirty="0">
                <a:solidFill>
                  <a:srgbClr val="FF0000"/>
                </a:solidFill>
              </a:rPr>
              <a:t>4</a:t>
            </a:r>
            <a:endParaRPr lang="en-US" dirty="0">
              <a:solidFill>
                <a:srgbClr val="FF0000"/>
              </a:solidFill>
            </a:endParaRPr>
          </a:p>
        </p:txBody>
      </p:sp>
      <p:pic>
        <p:nvPicPr>
          <p:cNvPr id="199" name="Picture 198" descr="A screen shot of a number&#10;&#10;Description automatically generated">
            <a:extLst>
              <a:ext uri="{FF2B5EF4-FFF2-40B4-BE49-F238E27FC236}">
                <a16:creationId xmlns:a16="http://schemas.microsoft.com/office/drawing/2014/main" id="{AAF2B278-D835-98BC-B114-27B5CBBE90F5}"/>
              </a:ext>
            </a:extLst>
          </p:cNvPr>
          <p:cNvPicPr>
            <a:picLocks noChangeAspect="1"/>
          </p:cNvPicPr>
          <p:nvPr/>
        </p:nvPicPr>
        <p:blipFill rotWithShape="1">
          <a:blip r:embed="rId4">
            <a:extLst>
              <a:ext uri="{28A0092B-C50C-407E-A947-70E740481C1C}">
                <a14:useLocalDpi xmlns:a14="http://schemas.microsoft.com/office/drawing/2010/main" val="0"/>
              </a:ext>
            </a:extLst>
          </a:blip>
          <a:srcRect l="6142" t="6293" r="6202" b="9231"/>
          <a:stretch/>
        </p:blipFill>
        <p:spPr>
          <a:xfrm>
            <a:off x="6785998" y="1943453"/>
            <a:ext cx="588503" cy="565386"/>
          </a:xfrm>
          <a:prstGeom prst="rect">
            <a:avLst/>
          </a:prstGeom>
        </p:spPr>
      </p:pic>
      <p:sp>
        <p:nvSpPr>
          <p:cNvPr id="204" name="Rectangle 203">
            <a:extLst>
              <a:ext uri="{FF2B5EF4-FFF2-40B4-BE49-F238E27FC236}">
                <a16:creationId xmlns:a16="http://schemas.microsoft.com/office/drawing/2014/main" id="{38B2968C-973B-B55E-15F1-C398F306C252}"/>
              </a:ext>
            </a:extLst>
          </p:cNvPr>
          <p:cNvSpPr/>
          <p:nvPr/>
        </p:nvSpPr>
        <p:spPr>
          <a:xfrm>
            <a:off x="11310291" y="3486239"/>
            <a:ext cx="762000" cy="48823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1"/>
                </a:solidFill>
              </a:rPr>
              <a:t>Optimizer</a:t>
            </a:r>
            <a:endParaRPr lang="en-US" sz="1100" dirty="0">
              <a:solidFill>
                <a:schemeClr val="bg1"/>
              </a:solidFill>
            </a:endParaRPr>
          </a:p>
        </p:txBody>
      </p:sp>
      <p:cxnSp>
        <p:nvCxnSpPr>
          <p:cNvPr id="208" name="Connector: Elbow 207">
            <a:extLst>
              <a:ext uri="{FF2B5EF4-FFF2-40B4-BE49-F238E27FC236}">
                <a16:creationId xmlns:a16="http://schemas.microsoft.com/office/drawing/2014/main" id="{38CAAEFE-34C2-467A-951D-DC598CC26628}"/>
              </a:ext>
            </a:extLst>
          </p:cNvPr>
          <p:cNvCxnSpPr>
            <a:cxnSpLocks/>
            <a:stCxn id="198" idx="3"/>
            <a:endCxn id="204" idx="2"/>
          </p:cNvCxnSpPr>
          <p:nvPr/>
        </p:nvCxnSpPr>
        <p:spPr>
          <a:xfrm flipV="1">
            <a:off x="11069628" y="3974476"/>
            <a:ext cx="621663" cy="431477"/>
          </a:xfrm>
          <a:prstGeom prst="bentConnector2">
            <a:avLst/>
          </a:prstGeom>
          <a:ln w="19050">
            <a:solidFill>
              <a:srgbClr val="C00000"/>
            </a:solidFill>
            <a:prstDash val="sysDot"/>
            <a:tailEnd type="triangle"/>
          </a:ln>
        </p:spPr>
        <p:style>
          <a:lnRef idx="1">
            <a:schemeClr val="dk1"/>
          </a:lnRef>
          <a:fillRef idx="0">
            <a:schemeClr val="dk1"/>
          </a:fillRef>
          <a:effectRef idx="0">
            <a:schemeClr val="dk1"/>
          </a:effectRef>
          <a:fontRef idx="minor">
            <a:schemeClr val="tx1"/>
          </a:fontRef>
        </p:style>
      </p:cxnSp>
      <p:grpSp>
        <p:nvGrpSpPr>
          <p:cNvPr id="213" name="Group 212">
            <a:extLst>
              <a:ext uri="{FF2B5EF4-FFF2-40B4-BE49-F238E27FC236}">
                <a16:creationId xmlns:a16="http://schemas.microsoft.com/office/drawing/2014/main" id="{29150958-1F00-A5EB-7B9B-5BCC0093DD55}"/>
              </a:ext>
            </a:extLst>
          </p:cNvPr>
          <p:cNvGrpSpPr/>
          <p:nvPr/>
        </p:nvGrpSpPr>
        <p:grpSpPr>
          <a:xfrm>
            <a:off x="7284429" y="3528654"/>
            <a:ext cx="440037" cy="499598"/>
            <a:chOff x="7286261" y="3526514"/>
            <a:chExt cx="440037" cy="499598"/>
          </a:xfrm>
        </p:grpSpPr>
        <p:cxnSp>
          <p:nvCxnSpPr>
            <p:cNvPr id="214" name="Straight Connector 213">
              <a:extLst>
                <a:ext uri="{FF2B5EF4-FFF2-40B4-BE49-F238E27FC236}">
                  <a16:creationId xmlns:a16="http://schemas.microsoft.com/office/drawing/2014/main" id="{2F1F08E8-978D-BA39-4FE2-0FEF8F36E5C5}"/>
                </a:ext>
              </a:extLst>
            </p:cNvPr>
            <p:cNvCxnSpPr/>
            <p:nvPr/>
          </p:nvCxnSpPr>
          <p:spPr>
            <a:xfrm flipV="1">
              <a:off x="7327900" y="3529612"/>
              <a:ext cx="378132" cy="988"/>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15" name="Straight Connector 214">
              <a:extLst>
                <a:ext uri="{FF2B5EF4-FFF2-40B4-BE49-F238E27FC236}">
                  <a16:creationId xmlns:a16="http://schemas.microsoft.com/office/drawing/2014/main" id="{0D199E75-61C9-1469-1F28-55FC9B21E16C}"/>
                </a:ext>
              </a:extLst>
            </p:cNvPr>
            <p:cNvCxnSpPr>
              <a:cxnSpLocks/>
            </p:cNvCxnSpPr>
            <p:nvPr/>
          </p:nvCxnSpPr>
          <p:spPr>
            <a:xfrm>
              <a:off x="7327900" y="3540603"/>
              <a:ext cx="398398" cy="390222"/>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16" name="Straight Connector 215">
              <a:extLst>
                <a:ext uri="{FF2B5EF4-FFF2-40B4-BE49-F238E27FC236}">
                  <a16:creationId xmlns:a16="http://schemas.microsoft.com/office/drawing/2014/main" id="{B32A3287-C36C-5D48-9D07-BC0F84ECD58D}"/>
                </a:ext>
              </a:extLst>
            </p:cNvPr>
            <p:cNvCxnSpPr>
              <a:cxnSpLocks/>
            </p:cNvCxnSpPr>
            <p:nvPr/>
          </p:nvCxnSpPr>
          <p:spPr>
            <a:xfrm>
              <a:off x="7296150" y="3774585"/>
              <a:ext cx="428316" cy="153142"/>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17" name="Straight Connector 216">
              <a:extLst>
                <a:ext uri="{FF2B5EF4-FFF2-40B4-BE49-F238E27FC236}">
                  <a16:creationId xmlns:a16="http://schemas.microsoft.com/office/drawing/2014/main" id="{B0A6E159-A0CF-474A-420A-9F244C0E320E}"/>
                </a:ext>
              </a:extLst>
            </p:cNvPr>
            <p:cNvCxnSpPr>
              <a:cxnSpLocks/>
            </p:cNvCxnSpPr>
            <p:nvPr/>
          </p:nvCxnSpPr>
          <p:spPr>
            <a:xfrm flipV="1">
              <a:off x="7286261" y="3526514"/>
              <a:ext cx="419771" cy="251886"/>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18" name="Straight Connector 217">
              <a:extLst>
                <a:ext uri="{FF2B5EF4-FFF2-40B4-BE49-F238E27FC236}">
                  <a16:creationId xmlns:a16="http://schemas.microsoft.com/office/drawing/2014/main" id="{EF33BD47-900D-3C74-ADC4-728E0F4C3598}"/>
                </a:ext>
              </a:extLst>
            </p:cNvPr>
            <p:cNvCxnSpPr>
              <a:cxnSpLocks/>
            </p:cNvCxnSpPr>
            <p:nvPr/>
          </p:nvCxnSpPr>
          <p:spPr>
            <a:xfrm flipV="1">
              <a:off x="7327900" y="3940828"/>
              <a:ext cx="396566" cy="78471"/>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19" name="Straight Connector 218">
              <a:extLst>
                <a:ext uri="{FF2B5EF4-FFF2-40B4-BE49-F238E27FC236}">
                  <a16:creationId xmlns:a16="http://schemas.microsoft.com/office/drawing/2014/main" id="{73A15877-3736-71CB-0987-1F09CCDFA350}"/>
                </a:ext>
              </a:extLst>
            </p:cNvPr>
            <p:cNvCxnSpPr>
              <a:cxnSpLocks/>
            </p:cNvCxnSpPr>
            <p:nvPr/>
          </p:nvCxnSpPr>
          <p:spPr>
            <a:xfrm flipV="1">
              <a:off x="7327900" y="3529612"/>
              <a:ext cx="378132" cy="496500"/>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grpSp>
      <p:grpSp>
        <p:nvGrpSpPr>
          <p:cNvPr id="220" name="Group 219">
            <a:extLst>
              <a:ext uri="{FF2B5EF4-FFF2-40B4-BE49-F238E27FC236}">
                <a16:creationId xmlns:a16="http://schemas.microsoft.com/office/drawing/2014/main" id="{745BE8D6-B580-CAB6-DE83-03CCA409C972}"/>
              </a:ext>
            </a:extLst>
          </p:cNvPr>
          <p:cNvGrpSpPr/>
          <p:nvPr/>
        </p:nvGrpSpPr>
        <p:grpSpPr>
          <a:xfrm>
            <a:off x="8058749" y="3523490"/>
            <a:ext cx="450536" cy="462154"/>
            <a:chOff x="8061027" y="3521184"/>
            <a:chExt cx="450536" cy="462154"/>
          </a:xfrm>
        </p:grpSpPr>
        <p:cxnSp>
          <p:nvCxnSpPr>
            <p:cNvPr id="221" name="Straight Connector 220">
              <a:extLst>
                <a:ext uri="{FF2B5EF4-FFF2-40B4-BE49-F238E27FC236}">
                  <a16:creationId xmlns:a16="http://schemas.microsoft.com/office/drawing/2014/main" id="{A2B58A9B-D169-2B7C-A4E1-ADFCF15FE99E}"/>
                </a:ext>
              </a:extLst>
            </p:cNvPr>
            <p:cNvCxnSpPr>
              <a:cxnSpLocks/>
            </p:cNvCxnSpPr>
            <p:nvPr/>
          </p:nvCxnSpPr>
          <p:spPr>
            <a:xfrm>
              <a:off x="8061027" y="3521184"/>
              <a:ext cx="442102" cy="0"/>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2" name="Straight Connector 221">
              <a:extLst>
                <a:ext uri="{FF2B5EF4-FFF2-40B4-BE49-F238E27FC236}">
                  <a16:creationId xmlns:a16="http://schemas.microsoft.com/office/drawing/2014/main" id="{2C1DC3FE-498B-075A-10D4-A2CBBC16BFC4}"/>
                </a:ext>
              </a:extLst>
            </p:cNvPr>
            <p:cNvCxnSpPr>
              <a:cxnSpLocks/>
            </p:cNvCxnSpPr>
            <p:nvPr/>
          </p:nvCxnSpPr>
          <p:spPr>
            <a:xfrm>
              <a:off x="8061027" y="3529612"/>
              <a:ext cx="450366" cy="449911"/>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3" name="Straight Connector 222">
              <a:extLst>
                <a:ext uri="{FF2B5EF4-FFF2-40B4-BE49-F238E27FC236}">
                  <a16:creationId xmlns:a16="http://schemas.microsoft.com/office/drawing/2014/main" id="{F17AD56C-C1B1-0D48-BD5C-70C3D7E10A68}"/>
                </a:ext>
              </a:extLst>
            </p:cNvPr>
            <p:cNvCxnSpPr>
              <a:cxnSpLocks/>
            </p:cNvCxnSpPr>
            <p:nvPr/>
          </p:nvCxnSpPr>
          <p:spPr>
            <a:xfrm flipV="1">
              <a:off x="8061197" y="3529612"/>
              <a:ext cx="441932" cy="453726"/>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4" name="Straight Connector 223">
              <a:extLst>
                <a:ext uri="{FF2B5EF4-FFF2-40B4-BE49-F238E27FC236}">
                  <a16:creationId xmlns:a16="http://schemas.microsoft.com/office/drawing/2014/main" id="{A87637A8-7AA2-0E78-B5BC-D78A207F382C}"/>
                </a:ext>
              </a:extLst>
            </p:cNvPr>
            <p:cNvCxnSpPr>
              <a:cxnSpLocks/>
            </p:cNvCxnSpPr>
            <p:nvPr/>
          </p:nvCxnSpPr>
          <p:spPr>
            <a:xfrm flipV="1">
              <a:off x="8061197" y="3979523"/>
              <a:ext cx="450366" cy="3815"/>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grpSp>
      <p:grpSp>
        <p:nvGrpSpPr>
          <p:cNvPr id="225" name="Group 224">
            <a:extLst>
              <a:ext uri="{FF2B5EF4-FFF2-40B4-BE49-F238E27FC236}">
                <a16:creationId xmlns:a16="http://schemas.microsoft.com/office/drawing/2014/main" id="{EACBACB3-7785-6C4C-DE51-DB024BFDFBE1}"/>
              </a:ext>
            </a:extLst>
          </p:cNvPr>
          <p:cNvGrpSpPr/>
          <p:nvPr/>
        </p:nvGrpSpPr>
        <p:grpSpPr>
          <a:xfrm>
            <a:off x="8843233" y="3521583"/>
            <a:ext cx="450536" cy="462154"/>
            <a:chOff x="8061027" y="3521184"/>
            <a:chExt cx="450536" cy="462154"/>
          </a:xfrm>
        </p:grpSpPr>
        <p:cxnSp>
          <p:nvCxnSpPr>
            <p:cNvPr id="226" name="Straight Connector 225">
              <a:extLst>
                <a:ext uri="{FF2B5EF4-FFF2-40B4-BE49-F238E27FC236}">
                  <a16:creationId xmlns:a16="http://schemas.microsoft.com/office/drawing/2014/main" id="{BB4FFD22-3FDE-198A-0D4E-D137D21A41C7}"/>
                </a:ext>
              </a:extLst>
            </p:cNvPr>
            <p:cNvCxnSpPr>
              <a:cxnSpLocks/>
            </p:cNvCxnSpPr>
            <p:nvPr/>
          </p:nvCxnSpPr>
          <p:spPr>
            <a:xfrm>
              <a:off x="8061027" y="3521184"/>
              <a:ext cx="442102" cy="0"/>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7" name="Straight Connector 226">
              <a:extLst>
                <a:ext uri="{FF2B5EF4-FFF2-40B4-BE49-F238E27FC236}">
                  <a16:creationId xmlns:a16="http://schemas.microsoft.com/office/drawing/2014/main" id="{71612A9D-331B-C5A4-EC76-9D013CE168C5}"/>
                </a:ext>
              </a:extLst>
            </p:cNvPr>
            <p:cNvCxnSpPr>
              <a:cxnSpLocks/>
            </p:cNvCxnSpPr>
            <p:nvPr/>
          </p:nvCxnSpPr>
          <p:spPr>
            <a:xfrm>
              <a:off x="8061027" y="3529612"/>
              <a:ext cx="450366" cy="449911"/>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8" name="Straight Connector 227">
              <a:extLst>
                <a:ext uri="{FF2B5EF4-FFF2-40B4-BE49-F238E27FC236}">
                  <a16:creationId xmlns:a16="http://schemas.microsoft.com/office/drawing/2014/main" id="{FFF921AA-2591-047F-F671-E3F29A25B800}"/>
                </a:ext>
              </a:extLst>
            </p:cNvPr>
            <p:cNvCxnSpPr>
              <a:cxnSpLocks/>
            </p:cNvCxnSpPr>
            <p:nvPr/>
          </p:nvCxnSpPr>
          <p:spPr>
            <a:xfrm flipV="1">
              <a:off x="8061197" y="3529612"/>
              <a:ext cx="441932" cy="453726"/>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229" name="Straight Connector 228">
              <a:extLst>
                <a:ext uri="{FF2B5EF4-FFF2-40B4-BE49-F238E27FC236}">
                  <a16:creationId xmlns:a16="http://schemas.microsoft.com/office/drawing/2014/main" id="{AA662933-B174-9388-4F0D-339D303C6334}"/>
                </a:ext>
              </a:extLst>
            </p:cNvPr>
            <p:cNvCxnSpPr>
              <a:cxnSpLocks/>
            </p:cNvCxnSpPr>
            <p:nvPr/>
          </p:nvCxnSpPr>
          <p:spPr>
            <a:xfrm flipV="1">
              <a:off x="8061197" y="3979523"/>
              <a:ext cx="450366" cy="3815"/>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grpSp>
      <p:sp>
        <p:nvSpPr>
          <p:cNvPr id="254" name="Arrow: Right 253">
            <a:extLst>
              <a:ext uri="{FF2B5EF4-FFF2-40B4-BE49-F238E27FC236}">
                <a16:creationId xmlns:a16="http://schemas.microsoft.com/office/drawing/2014/main" id="{8AB48328-FBEF-E418-DB5B-606BD105C1A1}"/>
              </a:ext>
            </a:extLst>
          </p:cNvPr>
          <p:cNvSpPr/>
          <p:nvPr/>
        </p:nvSpPr>
        <p:spPr>
          <a:xfrm rot="10800000">
            <a:off x="7418799" y="3667628"/>
            <a:ext cx="3822616" cy="162726"/>
          </a:xfrm>
          <a:prstGeom prst="rightArrow">
            <a:avLst/>
          </a:prstGeom>
          <a:solidFill>
            <a:srgbClr val="C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9" name="Group 278">
            <a:extLst>
              <a:ext uri="{FF2B5EF4-FFF2-40B4-BE49-F238E27FC236}">
                <a16:creationId xmlns:a16="http://schemas.microsoft.com/office/drawing/2014/main" id="{16C407F9-338E-A122-3B75-186BEEAAED10}"/>
              </a:ext>
            </a:extLst>
          </p:cNvPr>
          <p:cNvGrpSpPr/>
          <p:nvPr/>
        </p:nvGrpSpPr>
        <p:grpSpPr>
          <a:xfrm>
            <a:off x="8843653" y="3526315"/>
            <a:ext cx="450536" cy="462154"/>
            <a:chOff x="8061027" y="3521184"/>
            <a:chExt cx="450536" cy="462154"/>
          </a:xfrm>
        </p:grpSpPr>
        <p:cxnSp>
          <p:nvCxnSpPr>
            <p:cNvPr id="280" name="Straight Connector 279">
              <a:extLst>
                <a:ext uri="{FF2B5EF4-FFF2-40B4-BE49-F238E27FC236}">
                  <a16:creationId xmlns:a16="http://schemas.microsoft.com/office/drawing/2014/main" id="{B4BA3BFB-610E-282E-A725-645DACD05D62}"/>
                </a:ext>
              </a:extLst>
            </p:cNvPr>
            <p:cNvCxnSpPr>
              <a:cxnSpLocks/>
            </p:cNvCxnSpPr>
            <p:nvPr/>
          </p:nvCxnSpPr>
          <p:spPr>
            <a:xfrm>
              <a:off x="8061027" y="3521184"/>
              <a:ext cx="442102" cy="0"/>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1" name="Straight Connector 280">
              <a:extLst>
                <a:ext uri="{FF2B5EF4-FFF2-40B4-BE49-F238E27FC236}">
                  <a16:creationId xmlns:a16="http://schemas.microsoft.com/office/drawing/2014/main" id="{41200E9C-9DE0-3D8B-3E67-4001E50C92E2}"/>
                </a:ext>
              </a:extLst>
            </p:cNvPr>
            <p:cNvCxnSpPr>
              <a:cxnSpLocks/>
            </p:cNvCxnSpPr>
            <p:nvPr/>
          </p:nvCxnSpPr>
          <p:spPr>
            <a:xfrm>
              <a:off x="8061027" y="3529612"/>
              <a:ext cx="450366" cy="449911"/>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2" name="Straight Connector 281">
              <a:extLst>
                <a:ext uri="{FF2B5EF4-FFF2-40B4-BE49-F238E27FC236}">
                  <a16:creationId xmlns:a16="http://schemas.microsoft.com/office/drawing/2014/main" id="{AB7F8626-A90F-51BF-C8EE-FE93C54B45B7}"/>
                </a:ext>
              </a:extLst>
            </p:cNvPr>
            <p:cNvCxnSpPr>
              <a:cxnSpLocks/>
            </p:cNvCxnSpPr>
            <p:nvPr/>
          </p:nvCxnSpPr>
          <p:spPr>
            <a:xfrm flipV="1">
              <a:off x="8061197" y="3529612"/>
              <a:ext cx="441932" cy="453726"/>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3" name="Straight Connector 282">
              <a:extLst>
                <a:ext uri="{FF2B5EF4-FFF2-40B4-BE49-F238E27FC236}">
                  <a16:creationId xmlns:a16="http://schemas.microsoft.com/office/drawing/2014/main" id="{C293BE00-202F-BE02-0ADB-B681574A5CEC}"/>
                </a:ext>
              </a:extLst>
            </p:cNvPr>
            <p:cNvCxnSpPr>
              <a:cxnSpLocks/>
            </p:cNvCxnSpPr>
            <p:nvPr/>
          </p:nvCxnSpPr>
          <p:spPr>
            <a:xfrm flipV="1">
              <a:off x="8061197" y="3979523"/>
              <a:ext cx="450366" cy="3815"/>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grpSp>
      <p:grpSp>
        <p:nvGrpSpPr>
          <p:cNvPr id="284" name="Group 283">
            <a:extLst>
              <a:ext uri="{FF2B5EF4-FFF2-40B4-BE49-F238E27FC236}">
                <a16:creationId xmlns:a16="http://schemas.microsoft.com/office/drawing/2014/main" id="{36656599-FB79-A2DD-7A37-D3B184D0E9D3}"/>
              </a:ext>
            </a:extLst>
          </p:cNvPr>
          <p:cNvGrpSpPr/>
          <p:nvPr/>
        </p:nvGrpSpPr>
        <p:grpSpPr>
          <a:xfrm>
            <a:off x="8059863" y="3521582"/>
            <a:ext cx="450536" cy="462154"/>
            <a:chOff x="8061027" y="3521184"/>
            <a:chExt cx="450536" cy="462154"/>
          </a:xfrm>
        </p:grpSpPr>
        <p:cxnSp>
          <p:nvCxnSpPr>
            <p:cNvPr id="285" name="Straight Connector 284">
              <a:extLst>
                <a:ext uri="{FF2B5EF4-FFF2-40B4-BE49-F238E27FC236}">
                  <a16:creationId xmlns:a16="http://schemas.microsoft.com/office/drawing/2014/main" id="{426D399E-FAC9-D94F-246D-B0F9DFF8F7F7}"/>
                </a:ext>
              </a:extLst>
            </p:cNvPr>
            <p:cNvCxnSpPr>
              <a:cxnSpLocks/>
            </p:cNvCxnSpPr>
            <p:nvPr/>
          </p:nvCxnSpPr>
          <p:spPr>
            <a:xfrm>
              <a:off x="8061027" y="3521184"/>
              <a:ext cx="442102" cy="0"/>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6" name="Straight Connector 285">
              <a:extLst>
                <a:ext uri="{FF2B5EF4-FFF2-40B4-BE49-F238E27FC236}">
                  <a16:creationId xmlns:a16="http://schemas.microsoft.com/office/drawing/2014/main" id="{594F9677-C364-ECE4-92EA-7796ADA51768}"/>
                </a:ext>
              </a:extLst>
            </p:cNvPr>
            <p:cNvCxnSpPr>
              <a:cxnSpLocks/>
            </p:cNvCxnSpPr>
            <p:nvPr/>
          </p:nvCxnSpPr>
          <p:spPr>
            <a:xfrm>
              <a:off x="8061027" y="3529612"/>
              <a:ext cx="450366" cy="449911"/>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7" name="Straight Connector 286">
              <a:extLst>
                <a:ext uri="{FF2B5EF4-FFF2-40B4-BE49-F238E27FC236}">
                  <a16:creationId xmlns:a16="http://schemas.microsoft.com/office/drawing/2014/main" id="{3C865F71-398C-48A5-B3B6-710D795B250B}"/>
                </a:ext>
              </a:extLst>
            </p:cNvPr>
            <p:cNvCxnSpPr>
              <a:cxnSpLocks/>
            </p:cNvCxnSpPr>
            <p:nvPr/>
          </p:nvCxnSpPr>
          <p:spPr>
            <a:xfrm flipV="1">
              <a:off x="8061197" y="3529612"/>
              <a:ext cx="441932" cy="453726"/>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88" name="Straight Connector 287">
              <a:extLst>
                <a:ext uri="{FF2B5EF4-FFF2-40B4-BE49-F238E27FC236}">
                  <a16:creationId xmlns:a16="http://schemas.microsoft.com/office/drawing/2014/main" id="{8464DDD5-A065-0F9D-5767-976210FDA406}"/>
                </a:ext>
              </a:extLst>
            </p:cNvPr>
            <p:cNvCxnSpPr>
              <a:cxnSpLocks/>
            </p:cNvCxnSpPr>
            <p:nvPr/>
          </p:nvCxnSpPr>
          <p:spPr>
            <a:xfrm flipV="1">
              <a:off x="8061197" y="3979523"/>
              <a:ext cx="450366" cy="3815"/>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grpSp>
      <p:grpSp>
        <p:nvGrpSpPr>
          <p:cNvPr id="294" name="Group 293">
            <a:extLst>
              <a:ext uri="{FF2B5EF4-FFF2-40B4-BE49-F238E27FC236}">
                <a16:creationId xmlns:a16="http://schemas.microsoft.com/office/drawing/2014/main" id="{96E0C6BA-0DC5-3367-9545-FA4EDC24E898}"/>
              </a:ext>
            </a:extLst>
          </p:cNvPr>
          <p:cNvGrpSpPr/>
          <p:nvPr/>
        </p:nvGrpSpPr>
        <p:grpSpPr>
          <a:xfrm>
            <a:off x="7287000" y="3530151"/>
            <a:ext cx="440037" cy="499598"/>
            <a:chOff x="7286261" y="3526514"/>
            <a:chExt cx="440037" cy="499598"/>
          </a:xfrm>
        </p:grpSpPr>
        <p:cxnSp>
          <p:nvCxnSpPr>
            <p:cNvPr id="295" name="Straight Connector 294">
              <a:extLst>
                <a:ext uri="{FF2B5EF4-FFF2-40B4-BE49-F238E27FC236}">
                  <a16:creationId xmlns:a16="http://schemas.microsoft.com/office/drawing/2014/main" id="{41ABE2A0-BB54-2273-E326-DCD8701F5A59}"/>
                </a:ext>
              </a:extLst>
            </p:cNvPr>
            <p:cNvCxnSpPr/>
            <p:nvPr/>
          </p:nvCxnSpPr>
          <p:spPr>
            <a:xfrm flipV="1">
              <a:off x="7327900" y="3529612"/>
              <a:ext cx="378132" cy="988"/>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96" name="Straight Connector 295">
              <a:extLst>
                <a:ext uri="{FF2B5EF4-FFF2-40B4-BE49-F238E27FC236}">
                  <a16:creationId xmlns:a16="http://schemas.microsoft.com/office/drawing/2014/main" id="{E9D7160E-5365-3E58-2DCF-BFCC12FB6C14}"/>
                </a:ext>
              </a:extLst>
            </p:cNvPr>
            <p:cNvCxnSpPr>
              <a:cxnSpLocks/>
            </p:cNvCxnSpPr>
            <p:nvPr/>
          </p:nvCxnSpPr>
          <p:spPr>
            <a:xfrm>
              <a:off x="7327900" y="3540603"/>
              <a:ext cx="398398" cy="390222"/>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97" name="Straight Connector 296">
              <a:extLst>
                <a:ext uri="{FF2B5EF4-FFF2-40B4-BE49-F238E27FC236}">
                  <a16:creationId xmlns:a16="http://schemas.microsoft.com/office/drawing/2014/main" id="{2F727701-4C5A-6F70-978A-662573502652}"/>
                </a:ext>
              </a:extLst>
            </p:cNvPr>
            <p:cNvCxnSpPr>
              <a:cxnSpLocks/>
            </p:cNvCxnSpPr>
            <p:nvPr/>
          </p:nvCxnSpPr>
          <p:spPr>
            <a:xfrm>
              <a:off x="7296150" y="3774585"/>
              <a:ext cx="428316" cy="153142"/>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98" name="Straight Connector 297">
              <a:extLst>
                <a:ext uri="{FF2B5EF4-FFF2-40B4-BE49-F238E27FC236}">
                  <a16:creationId xmlns:a16="http://schemas.microsoft.com/office/drawing/2014/main" id="{278D2145-F426-2B60-A34D-68B635A1BED0}"/>
                </a:ext>
              </a:extLst>
            </p:cNvPr>
            <p:cNvCxnSpPr>
              <a:cxnSpLocks/>
            </p:cNvCxnSpPr>
            <p:nvPr/>
          </p:nvCxnSpPr>
          <p:spPr>
            <a:xfrm flipV="1">
              <a:off x="7286261" y="3526514"/>
              <a:ext cx="419771" cy="251886"/>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299" name="Straight Connector 298">
              <a:extLst>
                <a:ext uri="{FF2B5EF4-FFF2-40B4-BE49-F238E27FC236}">
                  <a16:creationId xmlns:a16="http://schemas.microsoft.com/office/drawing/2014/main" id="{C14AB16B-3459-7139-09F4-3FE958EBC0A8}"/>
                </a:ext>
              </a:extLst>
            </p:cNvPr>
            <p:cNvCxnSpPr>
              <a:cxnSpLocks/>
            </p:cNvCxnSpPr>
            <p:nvPr/>
          </p:nvCxnSpPr>
          <p:spPr>
            <a:xfrm flipV="1">
              <a:off x="7327900" y="3940828"/>
              <a:ext cx="396566" cy="78471"/>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300" name="Straight Connector 299">
              <a:extLst>
                <a:ext uri="{FF2B5EF4-FFF2-40B4-BE49-F238E27FC236}">
                  <a16:creationId xmlns:a16="http://schemas.microsoft.com/office/drawing/2014/main" id="{1CD87A03-BEFB-4C46-9366-3759925F51EB}"/>
                </a:ext>
              </a:extLst>
            </p:cNvPr>
            <p:cNvCxnSpPr>
              <a:cxnSpLocks/>
            </p:cNvCxnSpPr>
            <p:nvPr/>
          </p:nvCxnSpPr>
          <p:spPr>
            <a:xfrm flipV="1">
              <a:off x="7327900" y="3529612"/>
              <a:ext cx="378132" cy="496500"/>
            </a:xfrm>
            <a:prstGeom prst="line">
              <a:avLst/>
            </a:prstGeom>
            <a:ln w="12700">
              <a:solidFill>
                <a:srgbClr val="C00000"/>
              </a:solidFill>
            </a:ln>
          </p:spPr>
          <p:style>
            <a:lnRef idx="1">
              <a:schemeClr val="accent3"/>
            </a:lnRef>
            <a:fillRef idx="0">
              <a:schemeClr val="accent3"/>
            </a:fillRef>
            <a:effectRef idx="0">
              <a:schemeClr val="accent3"/>
            </a:effectRef>
            <a:fontRef idx="minor">
              <a:schemeClr val="tx1"/>
            </a:fontRef>
          </p:style>
        </p:cxnSp>
      </p:grpSp>
      <p:grpSp>
        <p:nvGrpSpPr>
          <p:cNvPr id="324" name="Group 323">
            <a:extLst>
              <a:ext uri="{FF2B5EF4-FFF2-40B4-BE49-F238E27FC236}">
                <a16:creationId xmlns:a16="http://schemas.microsoft.com/office/drawing/2014/main" id="{3FB8F248-1E08-7D18-C5FC-9FD147E761F1}"/>
              </a:ext>
            </a:extLst>
          </p:cNvPr>
          <p:cNvGrpSpPr/>
          <p:nvPr/>
        </p:nvGrpSpPr>
        <p:grpSpPr>
          <a:xfrm>
            <a:off x="9771431" y="3111451"/>
            <a:ext cx="546665" cy="1470318"/>
            <a:chOff x="9752320" y="3040833"/>
            <a:chExt cx="546665" cy="1470318"/>
          </a:xfrm>
        </p:grpSpPr>
        <p:grpSp>
          <p:nvGrpSpPr>
            <p:cNvPr id="165" name="Group 164">
              <a:extLst>
                <a:ext uri="{FF2B5EF4-FFF2-40B4-BE49-F238E27FC236}">
                  <a16:creationId xmlns:a16="http://schemas.microsoft.com/office/drawing/2014/main" id="{35EB6E83-E6C8-C35A-283D-33233E6AF14F}"/>
                </a:ext>
              </a:extLst>
            </p:cNvPr>
            <p:cNvGrpSpPr/>
            <p:nvPr/>
          </p:nvGrpSpPr>
          <p:grpSpPr>
            <a:xfrm>
              <a:off x="9752320" y="3040833"/>
              <a:ext cx="546665" cy="999540"/>
              <a:chOff x="9699507" y="2873515"/>
              <a:chExt cx="546665" cy="999540"/>
            </a:xfrm>
          </p:grpSpPr>
          <p:cxnSp>
            <p:nvCxnSpPr>
              <p:cNvPr id="142" name="Straight Connector 141">
                <a:extLst>
                  <a:ext uri="{FF2B5EF4-FFF2-40B4-BE49-F238E27FC236}">
                    <a16:creationId xmlns:a16="http://schemas.microsoft.com/office/drawing/2014/main" id="{59B11A7C-BF26-59E6-EC81-D3BC62C3615B}"/>
                  </a:ext>
                </a:extLst>
              </p:cNvPr>
              <p:cNvCxnSpPr>
                <a:cxnSpLocks/>
                <a:endCxn id="193" idx="0"/>
              </p:cNvCxnSpPr>
              <p:nvPr/>
            </p:nvCxnSpPr>
            <p:spPr>
              <a:xfrm flipV="1">
                <a:off x="9699507" y="2873515"/>
                <a:ext cx="527555" cy="652282"/>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45" name="Straight Connector 144">
                <a:extLst>
                  <a:ext uri="{FF2B5EF4-FFF2-40B4-BE49-F238E27FC236}">
                    <a16:creationId xmlns:a16="http://schemas.microsoft.com/office/drawing/2014/main" id="{E700BBC5-1105-2E35-2774-8D4FAA202FA9}"/>
                  </a:ext>
                </a:extLst>
              </p:cNvPr>
              <p:cNvCxnSpPr>
                <a:cxnSpLocks/>
              </p:cNvCxnSpPr>
              <p:nvPr/>
            </p:nvCxnSpPr>
            <p:spPr>
              <a:xfrm flipV="1">
                <a:off x="9715010" y="3058181"/>
                <a:ext cx="477420" cy="467616"/>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50" name="Straight Connector 149">
                <a:extLst>
                  <a:ext uri="{FF2B5EF4-FFF2-40B4-BE49-F238E27FC236}">
                    <a16:creationId xmlns:a16="http://schemas.microsoft.com/office/drawing/2014/main" id="{0ADE7C83-AEEF-B1A1-DDE6-BEADBC5FAABB}"/>
                  </a:ext>
                </a:extLst>
              </p:cNvPr>
              <p:cNvCxnSpPr>
                <a:cxnSpLocks/>
                <a:endCxn id="193" idx="2"/>
              </p:cNvCxnSpPr>
              <p:nvPr/>
            </p:nvCxnSpPr>
            <p:spPr>
              <a:xfrm flipV="1">
                <a:off x="9715010" y="3242847"/>
                <a:ext cx="512052" cy="289612"/>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54" name="Straight Connector 153">
                <a:extLst>
                  <a:ext uri="{FF2B5EF4-FFF2-40B4-BE49-F238E27FC236}">
                    <a16:creationId xmlns:a16="http://schemas.microsoft.com/office/drawing/2014/main" id="{8B522A3B-4595-4EDF-18E9-143A403E4A47}"/>
                  </a:ext>
                </a:extLst>
              </p:cNvPr>
              <p:cNvCxnSpPr>
                <a:cxnSpLocks/>
              </p:cNvCxnSpPr>
              <p:nvPr/>
            </p:nvCxnSpPr>
            <p:spPr>
              <a:xfrm flipV="1">
                <a:off x="9728017" y="3369872"/>
                <a:ext cx="464413" cy="154893"/>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57" name="Straight Connector 156">
                <a:extLst>
                  <a:ext uri="{FF2B5EF4-FFF2-40B4-BE49-F238E27FC236}">
                    <a16:creationId xmlns:a16="http://schemas.microsoft.com/office/drawing/2014/main" id="{F3901870-E20D-F268-B502-E369157895D8}"/>
                  </a:ext>
                </a:extLst>
              </p:cNvPr>
              <p:cNvCxnSpPr>
                <a:cxnSpLocks/>
              </p:cNvCxnSpPr>
              <p:nvPr/>
            </p:nvCxnSpPr>
            <p:spPr>
              <a:xfrm>
                <a:off x="9730513" y="3531355"/>
                <a:ext cx="500767" cy="1007"/>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60" name="Straight Connector 159">
                <a:extLst>
                  <a:ext uri="{FF2B5EF4-FFF2-40B4-BE49-F238E27FC236}">
                    <a16:creationId xmlns:a16="http://schemas.microsoft.com/office/drawing/2014/main" id="{9B5A1EB8-1ECA-0DE2-1894-9888EC33B318}"/>
                  </a:ext>
                </a:extLst>
              </p:cNvPr>
              <p:cNvCxnSpPr>
                <a:cxnSpLocks/>
                <a:endCxn id="133" idx="1"/>
              </p:cNvCxnSpPr>
              <p:nvPr/>
            </p:nvCxnSpPr>
            <p:spPr>
              <a:xfrm>
                <a:off x="9722078" y="3540603"/>
                <a:ext cx="475801" cy="72617"/>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163" name="Straight Connector 162">
                <a:extLst>
                  <a:ext uri="{FF2B5EF4-FFF2-40B4-BE49-F238E27FC236}">
                    <a16:creationId xmlns:a16="http://schemas.microsoft.com/office/drawing/2014/main" id="{1647E20D-1CBB-2B7C-5391-5A31806431E8}"/>
                  </a:ext>
                </a:extLst>
              </p:cNvPr>
              <p:cNvCxnSpPr>
                <a:cxnSpLocks/>
              </p:cNvCxnSpPr>
              <p:nvPr/>
            </p:nvCxnSpPr>
            <p:spPr>
              <a:xfrm>
                <a:off x="9710792" y="3503723"/>
                <a:ext cx="535380" cy="369332"/>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grpSp>
        <p:cxnSp>
          <p:nvCxnSpPr>
            <p:cNvPr id="315" name="Straight Connector 314">
              <a:extLst>
                <a:ext uri="{FF2B5EF4-FFF2-40B4-BE49-F238E27FC236}">
                  <a16:creationId xmlns:a16="http://schemas.microsoft.com/office/drawing/2014/main" id="{2BDD9AFC-BB44-C08B-9586-03255DEAC504}"/>
                </a:ext>
              </a:extLst>
            </p:cNvPr>
            <p:cNvCxnSpPr>
              <a:cxnSpLocks/>
            </p:cNvCxnSpPr>
            <p:nvPr/>
          </p:nvCxnSpPr>
          <p:spPr>
            <a:xfrm>
              <a:off x="9757429" y="3713458"/>
              <a:ext cx="522428" cy="469743"/>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318" name="Straight Connector 317">
              <a:extLst>
                <a:ext uri="{FF2B5EF4-FFF2-40B4-BE49-F238E27FC236}">
                  <a16:creationId xmlns:a16="http://schemas.microsoft.com/office/drawing/2014/main" id="{853E9645-88DA-C103-E0F4-EF188F39D75D}"/>
                </a:ext>
              </a:extLst>
            </p:cNvPr>
            <p:cNvCxnSpPr>
              <a:cxnSpLocks/>
            </p:cNvCxnSpPr>
            <p:nvPr/>
          </p:nvCxnSpPr>
          <p:spPr>
            <a:xfrm>
              <a:off x="9799659" y="3722441"/>
              <a:ext cx="498372" cy="611779"/>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321" name="Straight Connector 320">
              <a:extLst>
                <a:ext uri="{FF2B5EF4-FFF2-40B4-BE49-F238E27FC236}">
                  <a16:creationId xmlns:a16="http://schemas.microsoft.com/office/drawing/2014/main" id="{92C59C75-FD41-4AC3-36FA-A707CBCEFEE9}"/>
                </a:ext>
              </a:extLst>
            </p:cNvPr>
            <p:cNvCxnSpPr>
              <a:cxnSpLocks/>
            </p:cNvCxnSpPr>
            <p:nvPr/>
          </p:nvCxnSpPr>
          <p:spPr>
            <a:xfrm>
              <a:off x="9761853" y="3706543"/>
              <a:ext cx="490539" cy="804608"/>
            </a:xfrm>
            <a:prstGeom prst="line">
              <a:avLst/>
            </a:prstGeom>
            <a:ln>
              <a:solidFill>
                <a:srgbClr val="0070C0"/>
              </a:solidFill>
            </a:ln>
          </p:spPr>
          <p:style>
            <a:lnRef idx="1">
              <a:schemeClr val="accent3"/>
            </a:lnRef>
            <a:fillRef idx="0">
              <a:schemeClr val="accent3"/>
            </a:fillRef>
            <a:effectRef idx="0">
              <a:schemeClr val="accent3"/>
            </a:effectRef>
            <a:fontRef idx="minor">
              <a:schemeClr val="tx1"/>
            </a:fontRef>
          </p:style>
        </p:cxnSp>
      </p:grpSp>
      <p:grpSp>
        <p:nvGrpSpPr>
          <p:cNvPr id="325" name="Group 324">
            <a:extLst>
              <a:ext uri="{FF2B5EF4-FFF2-40B4-BE49-F238E27FC236}">
                <a16:creationId xmlns:a16="http://schemas.microsoft.com/office/drawing/2014/main" id="{0182AC75-989B-89FD-163F-6B2163BAE59C}"/>
              </a:ext>
            </a:extLst>
          </p:cNvPr>
          <p:cNvGrpSpPr/>
          <p:nvPr/>
        </p:nvGrpSpPr>
        <p:grpSpPr>
          <a:xfrm>
            <a:off x="9767975" y="3124565"/>
            <a:ext cx="546665" cy="1470318"/>
            <a:chOff x="9752320" y="3040833"/>
            <a:chExt cx="546665" cy="1470318"/>
          </a:xfrm>
        </p:grpSpPr>
        <p:grpSp>
          <p:nvGrpSpPr>
            <p:cNvPr id="326" name="Group 325">
              <a:extLst>
                <a:ext uri="{FF2B5EF4-FFF2-40B4-BE49-F238E27FC236}">
                  <a16:creationId xmlns:a16="http://schemas.microsoft.com/office/drawing/2014/main" id="{BD564BB7-9F25-C158-A055-9F2F14D7C220}"/>
                </a:ext>
              </a:extLst>
            </p:cNvPr>
            <p:cNvGrpSpPr/>
            <p:nvPr/>
          </p:nvGrpSpPr>
          <p:grpSpPr>
            <a:xfrm>
              <a:off x="9752320" y="3040833"/>
              <a:ext cx="546665" cy="999540"/>
              <a:chOff x="9699507" y="2873515"/>
              <a:chExt cx="546665" cy="999540"/>
            </a:xfrm>
          </p:grpSpPr>
          <p:cxnSp>
            <p:nvCxnSpPr>
              <p:cNvPr id="330" name="Straight Connector 329">
                <a:extLst>
                  <a:ext uri="{FF2B5EF4-FFF2-40B4-BE49-F238E27FC236}">
                    <a16:creationId xmlns:a16="http://schemas.microsoft.com/office/drawing/2014/main" id="{44B1718E-EA86-9401-E40B-C644BD3C815A}"/>
                  </a:ext>
                </a:extLst>
              </p:cNvPr>
              <p:cNvCxnSpPr>
                <a:cxnSpLocks/>
              </p:cNvCxnSpPr>
              <p:nvPr/>
            </p:nvCxnSpPr>
            <p:spPr>
              <a:xfrm flipV="1">
                <a:off x="9699507" y="2873515"/>
                <a:ext cx="527555" cy="652282"/>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1" name="Straight Connector 330">
                <a:extLst>
                  <a:ext uri="{FF2B5EF4-FFF2-40B4-BE49-F238E27FC236}">
                    <a16:creationId xmlns:a16="http://schemas.microsoft.com/office/drawing/2014/main" id="{8F503665-E15D-E25F-5D4A-D1686CEED6A8}"/>
                  </a:ext>
                </a:extLst>
              </p:cNvPr>
              <p:cNvCxnSpPr>
                <a:cxnSpLocks/>
              </p:cNvCxnSpPr>
              <p:nvPr/>
            </p:nvCxnSpPr>
            <p:spPr>
              <a:xfrm flipV="1">
                <a:off x="9715010" y="3058181"/>
                <a:ext cx="477420" cy="467616"/>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2" name="Straight Connector 331">
                <a:extLst>
                  <a:ext uri="{FF2B5EF4-FFF2-40B4-BE49-F238E27FC236}">
                    <a16:creationId xmlns:a16="http://schemas.microsoft.com/office/drawing/2014/main" id="{42E8AD69-C60C-3248-0B40-23802A76D8F4}"/>
                  </a:ext>
                </a:extLst>
              </p:cNvPr>
              <p:cNvCxnSpPr>
                <a:cxnSpLocks/>
              </p:cNvCxnSpPr>
              <p:nvPr/>
            </p:nvCxnSpPr>
            <p:spPr>
              <a:xfrm flipV="1">
                <a:off x="9715010" y="3242847"/>
                <a:ext cx="512052" cy="289612"/>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3" name="Straight Connector 332">
                <a:extLst>
                  <a:ext uri="{FF2B5EF4-FFF2-40B4-BE49-F238E27FC236}">
                    <a16:creationId xmlns:a16="http://schemas.microsoft.com/office/drawing/2014/main" id="{A59EF992-BBF6-98C2-67F1-AF3C512F6E30}"/>
                  </a:ext>
                </a:extLst>
              </p:cNvPr>
              <p:cNvCxnSpPr>
                <a:cxnSpLocks/>
              </p:cNvCxnSpPr>
              <p:nvPr/>
            </p:nvCxnSpPr>
            <p:spPr>
              <a:xfrm flipV="1">
                <a:off x="9728017" y="3369872"/>
                <a:ext cx="464413" cy="154893"/>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4" name="Straight Connector 333">
                <a:extLst>
                  <a:ext uri="{FF2B5EF4-FFF2-40B4-BE49-F238E27FC236}">
                    <a16:creationId xmlns:a16="http://schemas.microsoft.com/office/drawing/2014/main" id="{6774D032-9376-6AF7-4BB8-EA8825BC92E9}"/>
                  </a:ext>
                </a:extLst>
              </p:cNvPr>
              <p:cNvCxnSpPr>
                <a:cxnSpLocks/>
              </p:cNvCxnSpPr>
              <p:nvPr/>
            </p:nvCxnSpPr>
            <p:spPr>
              <a:xfrm>
                <a:off x="9730513" y="3531355"/>
                <a:ext cx="500767" cy="1007"/>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5" name="Straight Connector 334">
                <a:extLst>
                  <a:ext uri="{FF2B5EF4-FFF2-40B4-BE49-F238E27FC236}">
                    <a16:creationId xmlns:a16="http://schemas.microsoft.com/office/drawing/2014/main" id="{58F0352D-E015-C458-97AB-94CF4C734737}"/>
                  </a:ext>
                </a:extLst>
              </p:cNvPr>
              <p:cNvCxnSpPr>
                <a:cxnSpLocks/>
              </p:cNvCxnSpPr>
              <p:nvPr/>
            </p:nvCxnSpPr>
            <p:spPr>
              <a:xfrm>
                <a:off x="9722078" y="3540603"/>
                <a:ext cx="475801" cy="72617"/>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36" name="Straight Connector 335">
                <a:extLst>
                  <a:ext uri="{FF2B5EF4-FFF2-40B4-BE49-F238E27FC236}">
                    <a16:creationId xmlns:a16="http://schemas.microsoft.com/office/drawing/2014/main" id="{093D60D8-0923-466F-4E99-1B6B4A792303}"/>
                  </a:ext>
                </a:extLst>
              </p:cNvPr>
              <p:cNvCxnSpPr>
                <a:cxnSpLocks/>
              </p:cNvCxnSpPr>
              <p:nvPr/>
            </p:nvCxnSpPr>
            <p:spPr>
              <a:xfrm>
                <a:off x="9710792" y="3503723"/>
                <a:ext cx="535380" cy="369332"/>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grpSp>
        <p:cxnSp>
          <p:nvCxnSpPr>
            <p:cNvPr id="327" name="Straight Connector 326">
              <a:extLst>
                <a:ext uri="{FF2B5EF4-FFF2-40B4-BE49-F238E27FC236}">
                  <a16:creationId xmlns:a16="http://schemas.microsoft.com/office/drawing/2014/main" id="{795AA204-7A0A-A78F-0F0D-78A3E6F561D6}"/>
                </a:ext>
              </a:extLst>
            </p:cNvPr>
            <p:cNvCxnSpPr>
              <a:cxnSpLocks/>
            </p:cNvCxnSpPr>
            <p:nvPr/>
          </p:nvCxnSpPr>
          <p:spPr>
            <a:xfrm>
              <a:off x="9757429" y="3713458"/>
              <a:ext cx="522428" cy="469743"/>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28" name="Straight Connector 327">
              <a:extLst>
                <a:ext uri="{FF2B5EF4-FFF2-40B4-BE49-F238E27FC236}">
                  <a16:creationId xmlns:a16="http://schemas.microsoft.com/office/drawing/2014/main" id="{1F587171-7CE7-7BB6-25D9-6496611695FD}"/>
                </a:ext>
              </a:extLst>
            </p:cNvPr>
            <p:cNvCxnSpPr>
              <a:cxnSpLocks/>
            </p:cNvCxnSpPr>
            <p:nvPr/>
          </p:nvCxnSpPr>
          <p:spPr>
            <a:xfrm>
              <a:off x="9799659" y="3722441"/>
              <a:ext cx="498372" cy="611779"/>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29" name="Straight Connector 328">
              <a:extLst>
                <a:ext uri="{FF2B5EF4-FFF2-40B4-BE49-F238E27FC236}">
                  <a16:creationId xmlns:a16="http://schemas.microsoft.com/office/drawing/2014/main" id="{94BCFD21-71FF-6C20-AC06-620A8E0448D9}"/>
                </a:ext>
              </a:extLst>
            </p:cNvPr>
            <p:cNvCxnSpPr>
              <a:cxnSpLocks/>
            </p:cNvCxnSpPr>
            <p:nvPr/>
          </p:nvCxnSpPr>
          <p:spPr>
            <a:xfrm>
              <a:off x="9761853" y="3706543"/>
              <a:ext cx="490539" cy="804608"/>
            </a:xfrm>
            <a:prstGeom prst="line">
              <a:avLst/>
            </a:prstGeom>
            <a:ln w="12700">
              <a:solidFill>
                <a:srgbClr val="00B050"/>
              </a:solidFill>
            </a:ln>
          </p:spPr>
          <p:style>
            <a:lnRef idx="1">
              <a:schemeClr val="accent3"/>
            </a:lnRef>
            <a:fillRef idx="0">
              <a:schemeClr val="accent3"/>
            </a:fillRef>
            <a:effectRef idx="0">
              <a:schemeClr val="accent3"/>
            </a:effectRef>
            <a:fontRef idx="minor">
              <a:schemeClr val="tx1"/>
            </a:fontRef>
          </p:style>
        </p:cxnSp>
      </p:grpSp>
      <p:grpSp>
        <p:nvGrpSpPr>
          <p:cNvPr id="337" name="Group 336">
            <a:extLst>
              <a:ext uri="{FF2B5EF4-FFF2-40B4-BE49-F238E27FC236}">
                <a16:creationId xmlns:a16="http://schemas.microsoft.com/office/drawing/2014/main" id="{99E24A5F-F459-7371-AACF-6EE6A4A6879A}"/>
              </a:ext>
            </a:extLst>
          </p:cNvPr>
          <p:cNvGrpSpPr/>
          <p:nvPr/>
        </p:nvGrpSpPr>
        <p:grpSpPr>
          <a:xfrm>
            <a:off x="9769646" y="3115997"/>
            <a:ext cx="546665" cy="1470318"/>
            <a:chOff x="9752320" y="3040833"/>
            <a:chExt cx="546665" cy="1470318"/>
          </a:xfrm>
        </p:grpSpPr>
        <p:grpSp>
          <p:nvGrpSpPr>
            <p:cNvPr id="338" name="Group 337">
              <a:extLst>
                <a:ext uri="{FF2B5EF4-FFF2-40B4-BE49-F238E27FC236}">
                  <a16:creationId xmlns:a16="http://schemas.microsoft.com/office/drawing/2014/main" id="{FF751742-FFCA-2076-781C-4D9E1299ADEB}"/>
                </a:ext>
              </a:extLst>
            </p:cNvPr>
            <p:cNvGrpSpPr/>
            <p:nvPr/>
          </p:nvGrpSpPr>
          <p:grpSpPr>
            <a:xfrm>
              <a:off x="9752320" y="3040833"/>
              <a:ext cx="546665" cy="999540"/>
              <a:chOff x="9699507" y="2873515"/>
              <a:chExt cx="546665" cy="999540"/>
            </a:xfrm>
          </p:grpSpPr>
          <p:cxnSp>
            <p:nvCxnSpPr>
              <p:cNvPr id="342" name="Straight Connector 341">
                <a:extLst>
                  <a:ext uri="{FF2B5EF4-FFF2-40B4-BE49-F238E27FC236}">
                    <a16:creationId xmlns:a16="http://schemas.microsoft.com/office/drawing/2014/main" id="{735F9D71-2CF5-289A-1EE4-4297183C5A3C}"/>
                  </a:ext>
                </a:extLst>
              </p:cNvPr>
              <p:cNvCxnSpPr>
                <a:cxnSpLocks/>
              </p:cNvCxnSpPr>
              <p:nvPr/>
            </p:nvCxnSpPr>
            <p:spPr>
              <a:xfrm flipV="1">
                <a:off x="9699507" y="2873515"/>
                <a:ext cx="527555" cy="652282"/>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3" name="Straight Connector 342">
                <a:extLst>
                  <a:ext uri="{FF2B5EF4-FFF2-40B4-BE49-F238E27FC236}">
                    <a16:creationId xmlns:a16="http://schemas.microsoft.com/office/drawing/2014/main" id="{A25232E3-0387-7078-0551-007B94F11396}"/>
                  </a:ext>
                </a:extLst>
              </p:cNvPr>
              <p:cNvCxnSpPr>
                <a:cxnSpLocks/>
              </p:cNvCxnSpPr>
              <p:nvPr/>
            </p:nvCxnSpPr>
            <p:spPr>
              <a:xfrm flipV="1">
                <a:off x="9715010" y="3058181"/>
                <a:ext cx="477420" cy="467616"/>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4" name="Straight Connector 343">
                <a:extLst>
                  <a:ext uri="{FF2B5EF4-FFF2-40B4-BE49-F238E27FC236}">
                    <a16:creationId xmlns:a16="http://schemas.microsoft.com/office/drawing/2014/main" id="{C43A21CD-1427-01FC-54D6-4594D7FFAD88}"/>
                  </a:ext>
                </a:extLst>
              </p:cNvPr>
              <p:cNvCxnSpPr>
                <a:cxnSpLocks/>
              </p:cNvCxnSpPr>
              <p:nvPr/>
            </p:nvCxnSpPr>
            <p:spPr>
              <a:xfrm flipV="1">
                <a:off x="9715010" y="3242847"/>
                <a:ext cx="512052" cy="289612"/>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5" name="Straight Connector 344">
                <a:extLst>
                  <a:ext uri="{FF2B5EF4-FFF2-40B4-BE49-F238E27FC236}">
                    <a16:creationId xmlns:a16="http://schemas.microsoft.com/office/drawing/2014/main" id="{4B6AA6DF-3AF7-6AC3-1ADE-51DCEF54D304}"/>
                  </a:ext>
                </a:extLst>
              </p:cNvPr>
              <p:cNvCxnSpPr>
                <a:cxnSpLocks/>
              </p:cNvCxnSpPr>
              <p:nvPr/>
            </p:nvCxnSpPr>
            <p:spPr>
              <a:xfrm flipV="1">
                <a:off x="9728017" y="3369872"/>
                <a:ext cx="464413" cy="154893"/>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6" name="Straight Connector 345">
                <a:extLst>
                  <a:ext uri="{FF2B5EF4-FFF2-40B4-BE49-F238E27FC236}">
                    <a16:creationId xmlns:a16="http://schemas.microsoft.com/office/drawing/2014/main" id="{BF4DDF86-871E-826A-DDD6-99A201B6CC99}"/>
                  </a:ext>
                </a:extLst>
              </p:cNvPr>
              <p:cNvCxnSpPr>
                <a:cxnSpLocks/>
              </p:cNvCxnSpPr>
              <p:nvPr/>
            </p:nvCxnSpPr>
            <p:spPr>
              <a:xfrm>
                <a:off x="9730513" y="3531355"/>
                <a:ext cx="500767" cy="1007"/>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7" name="Straight Connector 346">
                <a:extLst>
                  <a:ext uri="{FF2B5EF4-FFF2-40B4-BE49-F238E27FC236}">
                    <a16:creationId xmlns:a16="http://schemas.microsoft.com/office/drawing/2014/main" id="{17741F85-4A61-88DF-1BEF-DE0595D7B751}"/>
                  </a:ext>
                </a:extLst>
              </p:cNvPr>
              <p:cNvCxnSpPr>
                <a:cxnSpLocks/>
              </p:cNvCxnSpPr>
              <p:nvPr/>
            </p:nvCxnSpPr>
            <p:spPr>
              <a:xfrm>
                <a:off x="9722078" y="3540603"/>
                <a:ext cx="475801" cy="72617"/>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8" name="Straight Connector 347">
                <a:extLst>
                  <a:ext uri="{FF2B5EF4-FFF2-40B4-BE49-F238E27FC236}">
                    <a16:creationId xmlns:a16="http://schemas.microsoft.com/office/drawing/2014/main" id="{F8AEF2B9-2AD6-5913-54E8-7E718D5489D4}"/>
                  </a:ext>
                </a:extLst>
              </p:cNvPr>
              <p:cNvCxnSpPr>
                <a:cxnSpLocks/>
              </p:cNvCxnSpPr>
              <p:nvPr/>
            </p:nvCxnSpPr>
            <p:spPr>
              <a:xfrm>
                <a:off x="9710792" y="3503723"/>
                <a:ext cx="535380" cy="369332"/>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grpSp>
        <p:cxnSp>
          <p:nvCxnSpPr>
            <p:cNvPr id="339" name="Straight Connector 338">
              <a:extLst>
                <a:ext uri="{FF2B5EF4-FFF2-40B4-BE49-F238E27FC236}">
                  <a16:creationId xmlns:a16="http://schemas.microsoft.com/office/drawing/2014/main" id="{535640DE-9187-17B2-D4ED-02CABD4D34FE}"/>
                </a:ext>
              </a:extLst>
            </p:cNvPr>
            <p:cNvCxnSpPr>
              <a:cxnSpLocks/>
            </p:cNvCxnSpPr>
            <p:nvPr/>
          </p:nvCxnSpPr>
          <p:spPr>
            <a:xfrm>
              <a:off x="9757429" y="3713458"/>
              <a:ext cx="522428" cy="469743"/>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0" name="Straight Connector 339">
              <a:extLst>
                <a:ext uri="{FF2B5EF4-FFF2-40B4-BE49-F238E27FC236}">
                  <a16:creationId xmlns:a16="http://schemas.microsoft.com/office/drawing/2014/main" id="{C1B64E4D-2745-1A09-4C60-6239311702A8}"/>
                </a:ext>
              </a:extLst>
            </p:cNvPr>
            <p:cNvCxnSpPr>
              <a:cxnSpLocks/>
            </p:cNvCxnSpPr>
            <p:nvPr/>
          </p:nvCxnSpPr>
          <p:spPr>
            <a:xfrm>
              <a:off x="9799659" y="3722441"/>
              <a:ext cx="498372" cy="611779"/>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341" name="Straight Connector 340">
              <a:extLst>
                <a:ext uri="{FF2B5EF4-FFF2-40B4-BE49-F238E27FC236}">
                  <a16:creationId xmlns:a16="http://schemas.microsoft.com/office/drawing/2014/main" id="{F456B8AF-FB5E-809D-809D-9EC9F65D217A}"/>
                </a:ext>
              </a:extLst>
            </p:cNvPr>
            <p:cNvCxnSpPr>
              <a:cxnSpLocks/>
            </p:cNvCxnSpPr>
            <p:nvPr/>
          </p:nvCxnSpPr>
          <p:spPr>
            <a:xfrm>
              <a:off x="9761853" y="3706543"/>
              <a:ext cx="490539" cy="804608"/>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14318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animEffect transition="in" filter="wipe(left)">
                                      <p:cBhvr>
                                        <p:cTn id="19" dur="500"/>
                                        <p:tgtEl>
                                          <p:spTgt spid="213"/>
                                        </p:tgtEl>
                                      </p:cBhvr>
                                    </p:animEffect>
                                  </p:childTnLst>
                                </p:cTn>
                              </p:par>
                              <p:par>
                                <p:cTn id="20" presetID="26" presetClass="emph" presetSubtype="0" fill="hold" nodeType="withEffect">
                                  <p:stCondLst>
                                    <p:cond delay="0"/>
                                  </p:stCondLst>
                                  <p:childTnLst>
                                    <p:animEffect transition="out" filter="fade">
                                      <p:cBhvr>
                                        <p:cTn id="21" dur="500" tmFilter="0, 0; .2, .5; .8, .5; 1, 0"/>
                                        <p:tgtEl>
                                          <p:spTgt spid="213"/>
                                        </p:tgtEl>
                                      </p:cBhvr>
                                    </p:animEffect>
                                    <p:animScale>
                                      <p:cBhvr>
                                        <p:cTn id="22" dur="250" autoRev="1" fill="hold"/>
                                        <p:tgtEl>
                                          <p:spTgt spid="213"/>
                                        </p:tgtEl>
                                      </p:cBhvr>
                                      <p:by x="105000" y="105000"/>
                                    </p:animScale>
                                  </p:childTnLst>
                                </p:cTn>
                              </p:par>
                            </p:childTnLst>
                          </p:cTn>
                        </p:par>
                        <p:par>
                          <p:cTn id="23" fill="hold">
                            <p:stCondLst>
                              <p:cond delay="500"/>
                            </p:stCondLst>
                            <p:childTnLst>
                              <p:par>
                                <p:cTn id="24" presetID="10" presetClass="exit" presetSubtype="0" fill="hold" nodeType="afterEffect">
                                  <p:stCondLst>
                                    <p:cond delay="0"/>
                                  </p:stCondLst>
                                  <p:childTnLst>
                                    <p:animEffect transition="out" filter="fade">
                                      <p:cBhvr>
                                        <p:cTn id="25" dur="500"/>
                                        <p:tgtEl>
                                          <p:spTgt spid="213"/>
                                        </p:tgtEl>
                                      </p:cBhvr>
                                    </p:animEffect>
                                    <p:set>
                                      <p:cBhvr>
                                        <p:cTn id="26" dur="1" fill="hold">
                                          <p:stCondLst>
                                            <p:cond delay="499"/>
                                          </p:stCondLst>
                                        </p:cTn>
                                        <p:tgtEl>
                                          <p:spTgt spid="213"/>
                                        </p:tgtEl>
                                        <p:attrNameLst>
                                          <p:attrName>style.visibility</p:attrName>
                                        </p:attrNameLst>
                                      </p:cBhvr>
                                      <p:to>
                                        <p:strVal val="hidden"/>
                                      </p:to>
                                    </p:se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20"/>
                                        </p:tgtEl>
                                        <p:attrNameLst>
                                          <p:attrName>style.visibility</p:attrName>
                                        </p:attrNameLst>
                                      </p:cBhvr>
                                      <p:to>
                                        <p:strVal val="visible"/>
                                      </p:to>
                                    </p:set>
                                    <p:animEffect transition="in" filter="wipe(left)">
                                      <p:cBhvr>
                                        <p:cTn id="30" dur="500"/>
                                        <p:tgtEl>
                                          <p:spTgt spid="220"/>
                                        </p:tgtEl>
                                      </p:cBhvr>
                                    </p:animEffect>
                                  </p:childTnLst>
                                </p:cTn>
                              </p:par>
                              <p:par>
                                <p:cTn id="31" presetID="26" presetClass="emph" presetSubtype="0" fill="hold" nodeType="withEffect">
                                  <p:stCondLst>
                                    <p:cond delay="0"/>
                                  </p:stCondLst>
                                  <p:childTnLst>
                                    <p:animEffect transition="out" filter="fade">
                                      <p:cBhvr>
                                        <p:cTn id="32" dur="500" tmFilter="0, 0; .2, .5; .8, .5; 1, 0"/>
                                        <p:tgtEl>
                                          <p:spTgt spid="220"/>
                                        </p:tgtEl>
                                      </p:cBhvr>
                                    </p:animEffect>
                                    <p:animScale>
                                      <p:cBhvr>
                                        <p:cTn id="33" dur="250" autoRev="1" fill="hold"/>
                                        <p:tgtEl>
                                          <p:spTgt spid="220"/>
                                        </p:tgtEl>
                                      </p:cBhvr>
                                      <p:by x="105000" y="105000"/>
                                    </p:animScale>
                                  </p:childTnLst>
                                </p:cTn>
                              </p:par>
                            </p:childTnLst>
                          </p:cTn>
                        </p:par>
                        <p:par>
                          <p:cTn id="34" fill="hold">
                            <p:stCondLst>
                              <p:cond delay="1500"/>
                            </p:stCondLst>
                            <p:childTnLst>
                              <p:par>
                                <p:cTn id="35" presetID="10" presetClass="exit" presetSubtype="0" fill="hold" nodeType="afterEffect">
                                  <p:stCondLst>
                                    <p:cond delay="0"/>
                                  </p:stCondLst>
                                  <p:childTnLst>
                                    <p:animEffect transition="out" filter="fade">
                                      <p:cBhvr>
                                        <p:cTn id="36" dur="500"/>
                                        <p:tgtEl>
                                          <p:spTgt spid="220"/>
                                        </p:tgtEl>
                                      </p:cBhvr>
                                    </p:animEffect>
                                    <p:set>
                                      <p:cBhvr>
                                        <p:cTn id="37" dur="1" fill="hold">
                                          <p:stCondLst>
                                            <p:cond delay="499"/>
                                          </p:stCondLst>
                                        </p:cTn>
                                        <p:tgtEl>
                                          <p:spTgt spid="220"/>
                                        </p:tgtEl>
                                        <p:attrNameLst>
                                          <p:attrName>style.visibility</p:attrName>
                                        </p:attrNameLst>
                                      </p:cBhvr>
                                      <p:to>
                                        <p:strVal val="hidden"/>
                                      </p:to>
                                    </p:se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5"/>
                                        </p:tgtEl>
                                        <p:attrNameLst>
                                          <p:attrName>style.visibility</p:attrName>
                                        </p:attrNameLst>
                                      </p:cBhvr>
                                      <p:to>
                                        <p:strVal val="visible"/>
                                      </p:to>
                                    </p:set>
                                    <p:animEffect transition="in" filter="wipe(left)">
                                      <p:cBhvr>
                                        <p:cTn id="41" dur="500"/>
                                        <p:tgtEl>
                                          <p:spTgt spid="225"/>
                                        </p:tgtEl>
                                      </p:cBhvr>
                                    </p:animEffect>
                                  </p:childTnLst>
                                </p:cTn>
                              </p:par>
                              <p:par>
                                <p:cTn id="42" presetID="26" presetClass="emph" presetSubtype="0" fill="hold" nodeType="withEffect">
                                  <p:stCondLst>
                                    <p:cond delay="0"/>
                                  </p:stCondLst>
                                  <p:childTnLst>
                                    <p:animEffect transition="out" filter="fade">
                                      <p:cBhvr>
                                        <p:cTn id="43" dur="500" tmFilter="0, 0; .2, .5; .8, .5; 1, 0"/>
                                        <p:tgtEl>
                                          <p:spTgt spid="225"/>
                                        </p:tgtEl>
                                      </p:cBhvr>
                                    </p:animEffect>
                                    <p:animScale>
                                      <p:cBhvr>
                                        <p:cTn id="44" dur="250" autoRev="1" fill="hold"/>
                                        <p:tgtEl>
                                          <p:spTgt spid="225"/>
                                        </p:tgtEl>
                                      </p:cBhvr>
                                      <p:by x="105000" y="105000"/>
                                    </p:animScale>
                                  </p:childTnLst>
                                </p:cTn>
                              </p:par>
                            </p:childTnLst>
                          </p:cTn>
                        </p:par>
                        <p:par>
                          <p:cTn id="45" fill="hold">
                            <p:stCondLst>
                              <p:cond delay="2500"/>
                            </p:stCondLst>
                            <p:childTnLst>
                              <p:par>
                                <p:cTn id="46" presetID="10" presetClass="exit" presetSubtype="0" fill="hold" nodeType="afterEffect">
                                  <p:stCondLst>
                                    <p:cond delay="0"/>
                                  </p:stCondLst>
                                  <p:childTnLst>
                                    <p:animEffect transition="out" filter="fade">
                                      <p:cBhvr>
                                        <p:cTn id="47" dur="500"/>
                                        <p:tgtEl>
                                          <p:spTgt spid="225"/>
                                        </p:tgtEl>
                                      </p:cBhvr>
                                    </p:animEffect>
                                    <p:set>
                                      <p:cBhvr>
                                        <p:cTn id="48" dur="1" fill="hold">
                                          <p:stCondLst>
                                            <p:cond delay="499"/>
                                          </p:stCondLst>
                                        </p:cTn>
                                        <p:tgtEl>
                                          <p:spTgt spid="225"/>
                                        </p:tgtEl>
                                        <p:attrNameLst>
                                          <p:attrName>style.visibility</p:attrName>
                                        </p:attrNameLst>
                                      </p:cBhvr>
                                      <p:to>
                                        <p:strVal val="hidden"/>
                                      </p:to>
                                    </p:set>
                                  </p:childTnLst>
                                </p:cTn>
                              </p:par>
                            </p:childTnLst>
                          </p:cTn>
                        </p:par>
                        <p:par>
                          <p:cTn id="49" fill="hold">
                            <p:stCondLst>
                              <p:cond delay="3000"/>
                            </p:stCondLst>
                            <p:childTnLst>
                              <p:par>
                                <p:cTn id="50" presetID="22" presetClass="entr" presetSubtype="8" fill="hold" nodeType="afterEffect">
                                  <p:stCondLst>
                                    <p:cond delay="0"/>
                                  </p:stCondLst>
                                  <p:childTnLst>
                                    <p:set>
                                      <p:cBhvr>
                                        <p:cTn id="51" dur="1" fill="hold">
                                          <p:stCondLst>
                                            <p:cond delay="0"/>
                                          </p:stCondLst>
                                        </p:cTn>
                                        <p:tgtEl>
                                          <p:spTgt spid="325"/>
                                        </p:tgtEl>
                                        <p:attrNameLst>
                                          <p:attrName>style.visibility</p:attrName>
                                        </p:attrNameLst>
                                      </p:cBhvr>
                                      <p:to>
                                        <p:strVal val="visible"/>
                                      </p:to>
                                    </p:set>
                                    <p:animEffect transition="in" filter="wipe(left)">
                                      <p:cBhvr>
                                        <p:cTn id="52" dur="500"/>
                                        <p:tgtEl>
                                          <p:spTgt spid="325"/>
                                        </p:tgtEl>
                                      </p:cBhvr>
                                    </p:animEffect>
                                  </p:childTnLst>
                                </p:cTn>
                              </p:par>
                              <p:par>
                                <p:cTn id="53" presetID="26" presetClass="emph" presetSubtype="0" fill="hold" nodeType="withEffect">
                                  <p:stCondLst>
                                    <p:cond delay="0"/>
                                  </p:stCondLst>
                                  <p:childTnLst>
                                    <p:animEffect transition="out" filter="fade">
                                      <p:cBhvr>
                                        <p:cTn id="54" dur="500" tmFilter="0, 0; .2, .5; .8, .5; 1, 0"/>
                                        <p:tgtEl>
                                          <p:spTgt spid="325"/>
                                        </p:tgtEl>
                                      </p:cBhvr>
                                    </p:animEffect>
                                    <p:animScale>
                                      <p:cBhvr>
                                        <p:cTn id="55" dur="250" autoRev="1" fill="hold"/>
                                        <p:tgtEl>
                                          <p:spTgt spid="325"/>
                                        </p:tgtEl>
                                      </p:cBhvr>
                                      <p:by x="105000" y="105000"/>
                                    </p:animScale>
                                  </p:childTnLst>
                                </p:cTn>
                              </p:par>
                            </p:childTnLst>
                          </p:cTn>
                        </p:par>
                        <p:par>
                          <p:cTn id="56" fill="hold">
                            <p:stCondLst>
                              <p:cond delay="3500"/>
                            </p:stCondLst>
                            <p:childTnLst>
                              <p:par>
                                <p:cTn id="57" presetID="10" presetClass="exit" presetSubtype="0" fill="hold" nodeType="afterEffect">
                                  <p:stCondLst>
                                    <p:cond delay="0"/>
                                  </p:stCondLst>
                                  <p:childTnLst>
                                    <p:animEffect transition="out" filter="fade">
                                      <p:cBhvr>
                                        <p:cTn id="58" dur="500"/>
                                        <p:tgtEl>
                                          <p:spTgt spid="325"/>
                                        </p:tgtEl>
                                      </p:cBhvr>
                                    </p:animEffect>
                                    <p:set>
                                      <p:cBhvr>
                                        <p:cTn id="59" dur="1" fill="hold">
                                          <p:stCondLst>
                                            <p:cond delay="499"/>
                                          </p:stCondLst>
                                        </p:cTn>
                                        <p:tgtEl>
                                          <p:spTgt spid="32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188"/>
                                        </p:tgtEl>
                                        <p:attrNameLst>
                                          <p:attrName>style.visibility</p:attrName>
                                        </p:attrNameLst>
                                      </p:cBhvr>
                                      <p:to>
                                        <p:strVal val="visible"/>
                                      </p:to>
                                    </p:set>
                                    <p:animEffect transition="in" filter="barn(inVertical)">
                                      <p:cBhvr>
                                        <p:cTn id="64" dur="500"/>
                                        <p:tgtEl>
                                          <p:spTgt spid="188"/>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98"/>
                                        </p:tgtEl>
                                        <p:attrNameLst>
                                          <p:attrName>style.visibility</p:attrName>
                                        </p:attrNameLst>
                                      </p:cBhvr>
                                      <p:to>
                                        <p:strVal val="visible"/>
                                      </p:to>
                                    </p:set>
                                    <p:animEffect transition="in" filter="fade">
                                      <p:cBhvr>
                                        <p:cTn id="68" dur="500"/>
                                        <p:tgtEl>
                                          <p:spTgt spid="19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208"/>
                                        </p:tgtEl>
                                        <p:attrNameLst>
                                          <p:attrName>style.visibility</p:attrName>
                                        </p:attrNameLst>
                                      </p:cBhvr>
                                      <p:to>
                                        <p:strVal val="visible"/>
                                      </p:to>
                                    </p:set>
                                    <p:animEffect transition="in" filter="wipe(down)">
                                      <p:cBhvr>
                                        <p:cTn id="73" dur="500"/>
                                        <p:tgtEl>
                                          <p:spTgt spid="20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254"/>
                                        </p:tgtEl>
                                        <p:attrNameLst>
                                          <p:attrName>style.visibility</p:attrName>
                                        </p:attrNameLst>
                                      </p:cBhvr>
                                      <p:to>
                                        <p:strVal val="visible"/>
                                      </p:to>
                                    </p:set>
                                    <p:animEffect transition="in" filter="wipe(right)">
                                      <p:cBhvr>
                                        <p:cTn id="78" dur="3000"/>
                                        <p:tgtEl>
                                          <p:spTgt spid="254"/>
                                        </p:tgtEl>
                                      </p:cBhvr>
                                    </p:animEffect>
                                  </p:childTnLst>
                                </p:cTn>
                              </p:par>
                              <p:par>
                                <p:cTn id="79" presetID="22" presetClass="entr" presetSubtype="2" fill="hold" nodeType="withEffect">
                                  <p:stCondLst>
                                    <p:cond delay="600"/>
                                  </p:stCondLst>
                                  <p:childTnLst>
                                    <p:set>
                                      <p:cBhvr>
                                        <p:cTn id="80" dur="1" fill="hold">
                                          <p:stCondLst>
                                            <p:cond delay="0"/>
                                          </p:stCondLst>
                                        </p:cTn>
                                        <p:tgtEl>
                                          <p:spTgt spid="337"/>
                                        </p:tgtEl>
                                        <p:attrNameLst>
                                          <p:attrName>style.visibility</p:attrName>
                                        </p:attrNameLst>
                                      </p:cBhvr>
                                      <p:to>
                                        <p:strVal val="visible"/>
                                      </p:to>
                                    </p:set>
                                    <p:animEffect transition="in" filter="wipe(right)">
                                      <p:cBhvr>
                                        <p:cTn id="81" dur="1000"/>
                                        <p:tgtEl>
                                          <p:spTgt spid="337"/>
                                        </p:tgtEl>
                                      </p:cBhvr>
                                    </p:animEffect>
                                  </p:childTnLst>
                                </p:cTn>
                              </p:par>
                              <p:par>
                                <p:cTn id="82" presetID="26" presetClass="emph" presetSubtype="0" fill="hold" nodeType="withEffect">
                                  <p:stCondLst>
                                    <p:cond delay="600"/>
                                  </p:stCondLst>
                                  <p:childTnLst>
                                    <p:animEffect transition="out" filter="fade">
                                      <p:cBhvr>
                                        <p:cTn id="83" dur="1000" tmFilter="0, 0; .2, .5; .8, .5; 1, 0"/>
                                        <p:tgtEl>
                                          <p:spTgt spid="337"/>
                                        </p:tgtEl>
                                      </p:cBhvr>
                                    </p:animEffect>
                                    <p:animScale>
                                      <p:cBhvr>
                                        <p:cTn id="84" dur="500" autoRev="1" fill="hold"/>
                                        <p:tgtEl>
                                          <p:spTgt spid="337"/>
                                        </p:tgtEl>
                                      </p:cBhvr>
                                      <p:by x="105000" y="105000"/>
                                    </p:animScale>
                                  </p:childTnLst>
                                </p:cTn>
                              </p:par>
                              <p:par>
                                <p:cTn id="85" presetID="10" presetClass="exit" presetSubtype="0" fill="hold" nodeType="withEffect">
                                  <p:stCondLst>
                                    <p:cond delay="600"/>
                                  </p:stCondLst>
                                  <p:childTnLst>
                                    <p:animEffect transition="out" filter="fade">
                                      <p:cBhvr>
                                        <p:cTn id="86" dur="1000"/>
                                        <p:tgtEl>
                                          <p:spTgt spid="337"/>
                                        </p:tgtEl>
                                      </p:cBhvr>
                                    </p:animEffect>
                                    <p:set>
                                      <p:cBhvr>
                                        <p:cTn id="87" dur="1" fill="hold">
                                          <p:stCondLst>
                                            <p:cond delay="999"/>
                                          </p:stCondLst>
                                        </p:cTn>
                                        <p:tgtEl>
                                          <p:spTgt spid="337"/>
                                        </p:tgtEl>
                                        <p:attrNameLst>
                                          <p:attrName>style.visibility</p:attrName>
                                        </p:attrNameLst>
                                      </p:cBhvr>
                                      <p:to>
                                        <p:strVal val="hidden"/>
                                      </p:to>
                                    </p:set>
                                  </p:childTnLst>
                                </p:cTn>
                              </p:par>
                              <p:par>
                                <p:cTn id="88" presetID="22" presetClass="entr" presetSubtype="2" fill="hold" nodeType="withEffect">
                                  <p:stCondLst>
                                    <p:cond delay="1200"/>
                                  </p:stCondLst>
                                  <p:childTnLst>
                                    <p:set>
                                      <p:cBhvr>
                                        <p:cTn id="89" dur="1" fill="hold">
                                          <p:stCondLst>
                                            <p:cond delay="0"/>
                                          </p:stCondLst>
                                        </p:cTn>
                                        <p:tgtEl>
                                          <p:spTgt spid="279"/>
                                        </p:tgtEl>
                                        <p:attrNameLst>
                                          <p:attrName>style.visibility</p:attrName>
                                        </p:attrNameLst>
                                      </p:cBhvr>
                                      <p:to>
                                        <p:strVal val="visible"/>
                                      </p:to>
                                    </p:set>
                                    <p:animEffect transition="in" filter="wipe(right)">
                                      <p:cBhvr>
                                        <p:cTn id="90" dur="1000"/>
                                        <p:tgtEl>
                                          <p:spTgt spid="279"/>
                                        </p:tgtEl>
                                      </p:cBhvr>
                                    </p:animEffect>
                                  </p:childTnLst>
                                </p:cTn>
                              </p:par>
                              <p:par>
                                <p:cTn id="91" presetID="26" presetClass="emph" presetSubtype="0" fill="hold" nodeType="withEffect">
                                  <p:stCondLst>
                                    <p:cond delay="1200"/>
                                  </p:stCondLst>
                                  <p:childTnLst>
                                    <p:animEffect transition="out" filter="fade">
                                      <p:cBhvr>
                                        <p:cTn id="92" dur="1000" tmFilter="0, 0; .2, .5; .8, .5; 1, 0"/>
                                        <p:tgtEl>
                                          <p:spTgt spid="279"/>
                                        </p:tgtEl>
                                      </p:cBhvr>
                                    </p:animEffect>
                                    <p:animScale>
                                      <p:cBhvr>
                                        <p:cTn id="93" dur="500" autoRev="1" fill="hold"/>
                                        <p:tgtEl>
                                          <p:spTgt spid="279"/>
                                        </p:tgtEl>
                                      </p:cBhvr>
                                      <p:by x="105000" y="105000"/>
                                    </p:animScale>
                                  </p:childTnLst>
                                </p:cTn>
                              </p:par>
                              <p:par>
                                <p:cTn id="94" presetID="10" presetClass="exit" presetSubtype="0" fill="hold" nodeType="withEffect">
                                  <p:stCondLst>
                                    <p:cond delay="1200"/>
                                  </p:stCondLst>
                                  <p:childTnLst>
                                    <p:animEffect transition="out" filter="fade">
                                      <p:cBhvr>
                                        <p:cTn id="95" dur="1000"/>
                                        <p:tgtEl>
                                          <p:spTgt spid="279"/>
                                        </p:tgtEl>
                                      </p:cBhvr>
                                    </p:animEffect>
                                    <p:set>
                                      <p:cBhvr>
                                        <p:cTn id="96" dur="1" fill="hold">
                                          <p:stCondLst>
                                            <p:cond delay="999"/>
                                          </p:stCondLst>
                                        </p:cTn>
                                        <p:tgtEl>
                                          <p:spTgt spid="279"/>
                                        </p:tgtEl>
                                        <p:attrNameLst>
                                          <p:attrName>style.visibility</p:attrName>
                                        </p:attrNameLst>
                                      </p:cBhvr>
                                      <p:to>
                                        <p:strVal val="hidden"/>
                                      </p:to>
                                    </p:set>
                                  </p:childTnLst>
                                </p:cTn>
                              </p:par>
                              <p:par>
                                <p:cTn id="97" presetID="22" presetClass="entr" presetSubtype="2" fill="hold" nodeType="withEffect">
                                  <p:stCondLst>
                                    <p:cond delay="1600"/>
                                  </p:stCondLst>
                                  <p:childTnLst>
                                    <p:set>
                                      <p:cBhvr>
                                        <p:cTn id="98" dur="1" fill="hold">
                                          <p:stCondLst>
                                            <p:cond delay="0"/>
                                          </p:stCondLst>
                                        </p:cTn>
                                        <p:tgtEl>
                                          <p:spTgt spid="284"/>
                                        </p:tgtEl>
                                        <p:attrNameLst>
                                          <p:attrName>style.visibility</p:attrName>
                                        </p:attrNameLst>
                                      </p:cBhvr>
                                      <p:to>
                                        <p:strVal val="visible"/>
                                      </p:to>
                                    </p:set>
                                    <p:animEffect transition="in" filter="wipe(right)">
                                      <p:cBhvr>
                                        <p:cTn id="99" dur="1000"/>
                                        <p:tgtEl>
                                          <p:spTgt spid="284"/>
                                        </p:tgtEl>
                                      </p:cBhvr>
                                    </p:animEffect>
                                  </p:childTnLst>
                                </p:cTn>
                              </p:par>
                              <p:par>
                                <p:cTn id="100" presetID="26" presetClass="emph" presetSubtype="0" fill="hold" nodeType="withEffect">
                                  <p:stCondLst>
                                    <p:cond delay="1600"/>
                                  </p:stCondLst>
                                  <p:childTnLst>
                                    <p:animEffect transition="out" filter="fade">
                                      <p:cBhvr>
                                        <p:cTn id="101" dur="1000" tmFilter="0, 0; .2, .5; .8, .5; 1, 0"/>
                                        <p:tgtEl>
                                          <p:spTgt spid="284"/>
                                        </p:tgtEl>
                                      </p:cBhvr>
                                    </p:animEffect>
                                    <p:animScale>
                                      <p:cBhvr>
                                        <p:cTn id="102" dur="500" autoRev="1" fill="hold"/>
                                        <p:tgtEl>
                                          <p:spTgt spid="284"/>
                                        </p:tgtEl>
                                      </p:cBhvr>
                                      <p:by x="105000" y="105000"/>
                                    </p:animScale>
                                  </p:childTnLst>
                                </p:cTn>
                              </p:par>
                              <p:par>
                                <p:cTn id="103" presetID="10" presetClass="exit" presetSubtype="0" fill="hold" nodeType="withEffect">
                                  <p:stCondLst>
                                    <p:cond delay="1600"/>
                                  </p:stCondLst>
                                  <p:childTnLst>
                                    <p:animEffect transition="out" filter="fade">
                                      <p:cBhvr>
                                        <p:cTn id="104" dur="1000"/>
                                        <p:tgtEl>
                                          <p:spTgt spid="284"/>
                                        </p:tgtEl>
                                      </p:cBhvr>
                                    </p:animEffect>
                                    <p:set>
                                      <p:cBhvr>
                                        <p:cTn id="105" dur="1" fill="hold">
                                          <p:stCondLst>
                                            <p:cond delay="999"/>
                                          </p:stCondLst>
                                        </p:cTn>
                                        <p:tgtEl>
                                          <p:spTgt spid="284"/>
                                        </p:tgtEl>
                                        <p:attrNameLst>
                                          <p:attrName>style.visibility</p:attrName>
                                        </p:attrNameLst>
                                      </p:cBhvr>
                                      <p:to>
                                        <p:strVal val="hidden"/>
                                      </p:to>
                                    </p:set>
                                  </p:childTnLst>
                                </p:cTn>
                              </p:par>
                              <p:par>
                                <p:cTn id="106" presetID="22" presetClass="entr" presetSubtype="2" fill="hold" nodeType="withEffect">
                                  <p:stCondLst>
                                    <p:cond delay="2000"/>
                                  </p:stCondLst>
                                  <p:childTnLst>
                                    <p:set>
                                      <p:cBhvr>
                                        <p:cTn id="107" dur="1" fill="hold">
                                          <p:stCondLst>
                                            <p:cond delay="0"/>
                                          </p:stCondLst>
                                        </p:cTn>
                                        <p:tgtEl>
                                          <p:spTgt spid="294"/>
                                        </p:tgtEl>
                                        <p:attrNameLst>
                                          <p:attrName>style.visibility</p:attrName>
                                        </p:attrNameLst>
                                      </p:cBhvr>
                                      <p:to>
                                        <p:strVal val="visible"/>
                                      </p:to>
                                    </p:set>
                                    <p:animEffect transition="in" filter="wipe(right)">
                                      <p:cBhvr>
                                        <p:cTn id="108" dur="1000"/>
                                        <p:tgtEl>
                                          <p:spTgt spid="294"/>
                                        </p:tgtEl>
                                      </p:cBhvr>
                                    </p:animEffect>
                                  </p:childTnLst>
                                </p:cTn>
                              </p:par>
                              <p:par>
                                <p:cTn id="109" presetID="26" presetClass="emph" presetSubtype="0" fill="hold" nodeType="withEffect">
                                  <p:stCondLst>
                                    <p:cond delay="2000"/>
                                  </p:stCondLst>
                                  <p:childTnLst>
                                    <p:animEffect transition="out" filter="fade">
                                      <p:cBhvr>
                                        <p:cTn id="110" dur="1000" tmFilter="0, 0; .2, .5; .8, .5; 1, 0"/>
                                        <p:tgtEl>
                                          <p:spTgt spid="294"/>
                                        </p:tgtEl>
                                      </p:cBhvr>
                                    </p:animEffect>
                                    <p:animScale>
                                      <p:cBhvr>
                                        <p:cTn id="111" dur="500" autoRev="1" fill="hold"/>
                                        <p:tgtEl>
                                          <p:spTgt spid="294"/>
                                        </p:tgtEl>
                                      </p:cBhvr>
                                      <p:by x="105000" y="105000"/>
                                    </p:animScale>
                                  </p:childTnLst>
                                </p:cTn>
                              </p:par>
                              <p:par>
                                <p:cTn id="112" presetID="10" presetClass="exit" presetSubtype="0" fill="hold" nodeType="withEffect">
                                  <p:stCondLst>
                                    <p:cond delay="2000"/>
                                  </p:stCondLst>
                                  <p:childTnLst>
                                    <p:animEffect transition="out" filter="fade">
                                      <p:cBhvr>
                                        <p:cTn id="113" dur="1000"/>
                                        <p:tgtEl>
                                          <p:spTgt spid="294"/>
                                        </p:tgtEl>
                                      </p:cBhvr>
                                    </p:animEffect>
                                    <p:set>
                                      <p:cBhvr>
                                        <p:cTn id="114" dur="1" fill="hold">
                                          <p:stCondLst>
                                            <p:cond delay="999"/>
                                          </p:stCondLst>
                                        </p:cTn>
                                        <p:tgtEl>
                                          <p:spTgt spid="2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98" grpId="0"/>
      <p:bldP spid="25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E70C530F-55DD-C39F-EFA9-7DEAB86B32E4}"/>
              </a:ext>
            </a:extLst>
          </p:cNvPr>
          <p:cNvPicPr>
            <a:picLocks noChangeAspect="1"/>
          </p:cNvPicPr>
          <p:nvPr/>
        </p:nvPicPr>
        <p:blipFill>
          <a:blip r:embed="rId3"/>
          <a:stretch>
            <a:fillRect/>
          </a:stretch>
        </p:blipFill>
        <p:spPr>
          <a:xfrm>
            <a:off x="3137216" y="3909767"/>
            <a:ext cx="4661038" cy="2574939"/>
          </a:xfrm>
          <a:prstGeom prst="rect">
            <a:avLst/>
          </a:prstGeom>
        </p:spPr>
      </p:pic>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err="1"/>
              <a:t>Waarom</a:t>
            </a:r>
            <a:r>
              <a:rPr lang="en-GB" dirty="0"/>
              <a:t> </a:t>
            </a:r>
            <a:r>
              <a:rPr lang="en-GB" dirty="0">
                <a:solidFill>
                  <a:srgbClr val="386647"/>
                </a:solidFill>
              </a:rPr>
              <a:t>backpropagation</a:t>
            </a:r>
            <a:r>
              <a:rPr lang="en-GB" dirty="0"/>
              <a:t>?</a:t>
            </a:r>
            <a:endParaRPr lang="en-US" dirty="0"/>
          </a:p>
        </p:txBody>
      </p:sp>
      <p:sp>
        <p:nvSpPr>
          <p:cNvPr id="2" name="TextBox 1">
            <a:extLst>
              <a:ext uri="{FF2B5EF4-FFF2-40B4-BE49-F238E27FC236}">
                <a16:creationId xmlns:a16="http://schemas.microsoft.com/office/drawing/2014/main" id="{7E95F9D4-8B93-9CD3-5078-9F056F035BE6}"/>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sp>
        <p:nvSpPr>
          <p:cNvPr id="26" name="TextBox 25">
            <a:extLst>
              <a:ext uri="{FF2B5EF4-FFF2-40B4-BE49-F238E27FC236}">
                <a16:creationId xmlns:a16="http://schemas.microsoft.com/office/drawing/2014/main" id="{C423EB77-9978-103D-6E3C-AA2EB226549D}"/>
              </a:ext>
            </a:extLst>
          </p:cNvPr>
          <p:cNvSpPr txBox="1"/>
          <p:nvPr/>
        </p:nvSpPr>
        <p:spPr>
          <a:xfrm rot="20372959">
            <a:off x="18060" y="802651"/>
            <a:ext cx="1645002" cy="400110"/>
          </a:xfrm>
          <a:prstGeom prst="rect">
            <a:avLst/>
          </a:prstGeom>
          <a:noFill/>
          <a:ln>
            <a:solidFill>
              <a:srgbClr val="FF0000"/>
            </a:solidFill>
          </a:ln>
        </p:spPr>
        <p:txBody>
          <a:bodyPr wrap="none" rtlCol="0">
            <a:spAutoFit/>
          </a:bodyPr>
          <a:lstStyle/>
          <a:p>
            <a:r>
              <a:rPr lang="en-GB" sz="2000" b="1" spc="100" dirty="0">
                <a:solidFill>
                  <a:srgbClr val="FF0000"/>
                </a:solidFill>
                <a:latin typeface="+mj-lt"/>
                <a:ea typeface="+mj-ea"/>
                <a:cs typeface="+mj-cs"/>
              </a:rPr>
              <a:t>SIMPLIFIED</a:t>
            </a:r>
            <a:endParaRPr lang="en-US" sz="3600" b="1" spc="100" dirty="0">
              <a:solidFill>
                <a:srgbClr val="FF0000"/>
              </a:solidFill>
              <a:latin typeface="+mj-lt"/>
              <a:ea typeface="+mj-ea"/>
              <a:cs typeface="+mj-cs"/>
            </a:endParaRPr>
          </a:p>
        </p:txBody>
      </p:sp>
      <p:cxnSp>
        <p:nvCxnSpPr>
          <p:cNvPr id="17" name="Straight Connector 16">
            <a:extLst>
              <a:ext uri="{FF2B5EF4-FFF2-40B4-BE49-F238E27FC236}">
                <a16:creationId xmlns:a16="http://schemas.microsoft.com/office/drawing/2014/main" id="{C86BA32E-E74C-2D5C-5AB1-49745EC6C036}"/>
              </a:ext>
            </a:extLst>
          </p:cNvPr>
          <p:cNvCxnSpPr>
            <a:cxnSpLocks/>
          </p:cNvCxnSpPr>
          <p:nvPr/>
        </p:nvCxnSpPr>
        <p:spPr>
          <a:xfrm>
            <a:off x="3737811" y="3684978"/>
            <a:ext cx="0" cy="1129966"/>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B16FF02-DB54-5FD6-C9CE-ED9B75024F23}"/>
              </a:ext>
            </a:extLst>
          </p:cNvPr>
          <p:cNvCxnSpPr>
            <a:cxnSpLocks/>
          </p:cNvCxnSpPr>
          <p:nvPr/>
        </p:nvCxnSpPr>
        <p:spPr>
          <a:xfrm>
            <a:off x="4028573" y="4086532"/>
            <a:ext cx="0" cy="103321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D18CFBB-906D-29B8-34FD-19460BEC97D7}"/>
              </a:ext>
            </a:extLst>
          </p:cNvPr>
          <p:cNvCxnSpPr>
            <a:cxnSpLocks/>
          </p:cNvCxnSpPr>
          <p:nvPr/>
        </p:nvCxnSpPr>
        <p:spPr>
          <a:xfrm>
            <a:off x="4505826" y="3684978"/>
            <a:ext cx="0" cy="1802732"/>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E2DEDAE-292E-E0B6-0092-0E97E7AE18F7}"/>
              </a:ext>
            </a:extLst>
          </p:cNvPr>
          <p:cNvCxnSpPr>
            <a:cxnSpLocks/>
          </p:cNvCxnSpPr>
          <p:nvPr/>
        </p:nvCxnSpPr>
        <p:spPr>
          <a:xfrm>
            <a:off x="4940968" y="4050758"/>
            <a:ext cx="0" cy="124845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F9EA2B6-648C-38ED-74C3-E9EB073DA682}"/>
              </a:ext>
            </a:extLst>
          </p:cNvPr>
          <p:cNvCxnSpPr>
            <a:cxnSpLocks/>
          </p:cNvCxnSpPr>
          <p:nvPr/>
        </p:nvCxnSpPr>
        <p:spPr>
          <a:xfrm>
            <a:off x="5460331" y="3727089"/>
            <a:ext cx="0" cy="1760621"/>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4E11842-568C-7DB4-B143-A02CC2D8962B}"/>
              </a:ext>
            </a:extLst>
          </p:cNvPr>
          <p:cNvCxnSpPr>
            <a:cxnSpLocks/>
          </p:cNvCxnSpPr>
          <p:nvPr/>
        </p:nvCxnSpPr>
        <p:spPr>
          <a:xfrm>
            <a:off x="5883441" y="4249961"/>
            <a:ext cx="0" cy="113924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385DF50-8EEC-EF4A-4538-4C13C15F7293}"/>
              </a:ext>
            </a:extLst>
          </p:cNvPr>
          <p:cNvCxnSpPr>
            <a:cxnSpLocks/>
          </p:cNvCxnSpPr>
          <p:nvPr/>
        </p:nvCxnSpPr>
        <p:spPr>
          <a:xfrm>
            <a:off x="6474994" y="3727089"/>
            <a:ext cx="0" cy="1760621"/>
          </a:xfrm>
          <a:prstGeom prst="line">
            <a:avLst/>
          </a:prstGeom>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1D3E400C-5972-E94A-34AB-6D79847B41B6}"/>
              </a:ext>
            </a:extLst>
          </p:cNvPr>
          <p:cNvSpPr txBox="1"/>
          <p:nvPr/>
        </p:nvSpPr>
        <p:spPr>
          <a:xfrm>
            <a:off x="8004485" y="4441269"/>
            <a:ext cx="319362" cy="2092881"/>
          </a:xfrm>
          <a:prstGeom prst="rect">
            <a:avLst/>
          </a:prstGeom>
          <a:noFill/>
          <a:ln>
            <a:solidFill>
              <a:schemeClr val="bg1"/>
            </a:solidFill>
          </a:ln>
        </p:spPr>
        <p:txBody>
          <a:bodyPr wrap="square" rtlCol="0">
            <a:spAutoFit/>
          </a:bodyPr>
          <a:lstStyle/>
          <a:p>
            <a:pPr algn="ctr"/>
            <a:r>
              <a:rPr lang="en-GB" sz="1300" dirty="0">
                <a:solidFill>
                  <a:schemeClr val="tx1">
                    <a:lumMod val="85000"/>
                  </a:schemeClr>
                </a:solidFill>
              </a:rPr>
              <a:t>0</a:t>
            </a:r>
          </a:p>
          <a:p>
            <a:pPr algn="ctr"/>
            <a:r>
              <a:rPr lang="en-GB" sz="1300" dirty="0">
                <a:solidFill>
                  <a:schemeClr val="tx1">
                    <a:lumMod val="85000"/>
                  </a:schemeClr>
                </a:solidFill>
              </a:rPr>
              <a:t>1</a:t>
            </a:r>
          </a:p>
          <a:p>
            <a:pPr algn="ctr"/>
            <a:r>
              <a:rPr lang="en-GB" sz="1300" dirty="0">
                <a:solidFill>
                  <a:schemeClr val="tx1">
                    <a:lumMod val="85000"/>
                  </a:schemeClr>
                </a:solidFill>
              </a:rPr>
              <a:t>2</a:t>
            </a:r>
          </a:p>
          <a:p>
            <a:pPr algn="ctr"/>
            <a:r>
              <a:rPr lang="en-GB" sz="1300" dirty="0">
                <a:solidFill>
                  <a:schemeClr val="tx1">
                    <a:lumMod val="85000"/>
                  </a:schemeClr>
                </a:solidFill>
              </a:rPr>
              <a:t>3</a:t>
            </a:r>
          </a:p>
          <a:p>
            <a:pPr algn="ctr"/>
            <a:r>
              <a:rPr lang="en-GB" sz="1300" dirty="0">
                <a:solidFill>
                  <a:schemeClr val="tx1">
                    <a:lumMod val="85000"/>
                  </a:schemeClr>
                </a:solidFill>
              </a:rPr>
              <a:t>4</a:t>
            </a:r>
          </a:p>
          <a:p>
            <a:pPr algn="ctr"/>
            <a:r>
              <a:rPr lang="en-GB" sz="1300" dirty="0">
                <a:solidFill>
                  <a:schemeClr val="bg1"/>
                </a:solidFill>
              </a:rPr>
              <a:t>5</a:t>
            </a:r>
          </a:p>
          <a:p>
            <a:pPr algn="ctr"/>
            <a:r>
              <a:rPr lang="en-GB" sz="1300" dirty="0">
                <a:solidFill>
                  <a:schemeClr val="tx1">
                    <a:lumMod val="85000"/>
                  </a:schemeClr>
                </a:solidFill>
              </a:rPr>
              <a:t>6</a:t>
            </a:r>
          </a:p>
          <a:p>
            <a:pPr algn="ctr"/>
            <a:r>
              <a:rPr lang="en-GB" sz="1300" dirty="0">
                <a:solidFill>
                  <a:schemeClr val="tx1">
                    <a:lumMod val="85000"/>
                  </a:schemeClr>
                </a:solidFill>
              </a:rPr>
              <a:t>7</a:t>
            </a:r>
          </a:p>
          <a:p>
            <a:pPr algn="ctr"/>
            <a:r>
              <a:rPr lang="en-GB" sz="1300" dirty="0">
                <a:solidFill>
                  <a:schemeClr val="tx1">
                    <a:lumMod val="85000"/>
                  </a:schemeClr>
                </a:solidFill>
              </a:rPr>
              <a:t>8</a:t>
            </a:r>
          </a:p>
          <a:p>
            <a:pPr algn="ctr"/>
            <a:r>
              <a:rPr lang="en-GB" sz="1300" dirty="0">
                <a:solidFill>
                  <a:schemeClr val="tx1">
                    <a:lumMod val="85000"/>
                  </a:schemeClr>
                </a:solidFill>
              </a:rPr>
              <a:t>9</a:t>
            </a:r>
            <a:endParaRPr lang="en-US" sz="1300" dirty="0">
              <a:solidFill>
                <a:schemeClr val="tx1">
                  <a:lumMod val="85000"/>
                </a:schemeClr>
              </a:solidFill>
            </a:endParaRPr>
          </a:p>
        </p:txBody>
      </p:sp>
      <p:cxnSp>
        <p:nvCxnSpPr>
          <p:cNvPr id="29" name="Straight Connector 28">
            <a:extLst>
              <a:ext uri="{FF2B5EF4-FFF2-40B4-BE49-F238E27FC236}">
                <a16:creationId xmlns:a16="http://schemas.microsoft.com/office/drawing/2014/main" id="{76AC6FEA-DDAC-FE2D-CA8D-AE3C13C3DEB6}"/>
              </a:ext>
            </a:extLst>
          </p:cNvPr>
          <p:cNvCxnSpPr>
            <a:cxnSpLocks/>
          </p:cNvCxnSpPr>
          <p:nvPr/>
        </p:nvCxnSpPr>
        <p:spPr>
          <a:xfrm>
            <a:off x="7465594" y="5119744"/>
            <a:ext cx="0" cy="96854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9E6E4AF-D964-E6B1-7A71-7A7DA9FB52B6}"/>
              </a:ext>
            </a:extLst>
          </p:cNvPr>
          <p:cNvCxnSpPr>
            <a:cxnSpLocks/>
          </p:cNvCxnSpPr>
          <p:nvPr/>
        </p:nvCxnSpPr>
        <p:spPr>
          <a:xfrm>
            <a:off x="7526491" y="3727089"/>
            <a:ext cx="0" cy="718886"/>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4D1381D1-9A28-B518-0A11-5AC39BF476B5}"/>
              </a:ext>
            </a:extLst>
          </p:cNvPr>
          <p:cNvCxnSpPr>
            <a:cxnSpLocks/>
          </p:cNvCxnSpPr>
          <p:nvPr/>
        </p:nvCxnSpPr>
        <p:spPr>
          <a:xfrm>
            <a:off x="8164166" y="3727089"/>
            <a:ext cx="0" cy="71888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FFC8428F-8E9E-4912-BE99-D653E703D9E6}"/>
              </a:ext>
            </a:extLst>
          </p:cNvPr>
          <p:cNvSpPr txBox="1"/>
          <p:nvPr/>
        </p:nvSpPr>
        <p:spPr>
          <a:xfrm>
            <a:off x="3512236" y="3385047"/>
            <a:ext cx="292068" cy="338554"/>
          </a:xfrm>
          <a:prstGeom prst="rect">
            <a:avLst/>
          </a:prstGeom>
          <a:noFill/>
        </p:spPr>
        <p:txBody>
          <a:bodyPr wrap="none" rtlCol="0">
            <a:spAutoFit/>
          </a:bodyPr>
          <a:lstStyle/>
          <a:p>
            <a:pPr algn="l"/>
            <a:r>
              <a:rPr lang="en-GB" sz="1600" b="1" dirty="0">
                <a:solidFill>
                  <a:srgbClr val="C00000"/>
                </a:solidFill>
              </a:rPr>
              <a:t>X</a:t>
            </a:r>
            <a:endParaRPr lang="en-US" sz="1600" b="1" dirty="0">
              <a:solidFill>
                <a:srgbClr val="C00000"/>
              </a:solidFill>
            </a:endParaRPr>
          </a:p>
        </p:txBody>
      </p:sp>
      <p:sp>
        <p:nvSpPr>
          <p:cNvPr id="46" name="TextBox 45">
            <a:extLst>
              <a:ext uri="{FF2B5EF4-FFF2-40B4-BE49-F238E27FC236}">
                <a16:creationId xmlns:a16="http://schemas.microsoft.com/office/drawing/2014/main" id="{EB35DBF3-76A8-3D7C-9D6B-56B1C7DCD8E8}"/>
              </a:ext>
            </a:extLst>
          </p:cNvPr>
          <p:cNvSpPr txBox="1"/>
          <p:nvPr/>
        </p:nvSpPr>
        <p:spPr>
          <a:xfrm>
            <a:off x="3681507" y="3812506"/>
            <a:ext cx="623889" cy="338554"/>
          </a:xfrm>
          <a:prstGeom prst="rect">
            <a:avLst/>
          </a:prstGeom>
          <a:noFill/>
        </p:spPr>
        <p:txBody>
          <a:bodyPr wrap="none" rtlCol="0">
            <a:spAutoFit/>
          </a:bodyPr>
          <a:lstStyle/>
          <a:p>
            <a:pPr algn="l"/>
            <a:r>
              <a:rPr lang="en-GB" sz="1600" dirty="0">
                <a:solidFill>
                  <a:srgbClr val="0070C0"/>
                </a:solidFill>
              </a:rPr>
              <a:t>W</a:t>
            </a:r>
            <a:r>
              <a:rPr lang="en-GB" sz="1600" dirty="0">
                <a:solidFill>
                  <a:srgbClr val="C00000"/>
                </a:solidFill>
              </a:rPr>
              <a:t>X,1</a:t>
            </a:r>
            <a:endParaRPr lang="en-US" sz="1600" dirty="0">
              <a:solidFill>
                <a:srgbClr val="C00000"/>
              </a:solidFill>
            </a:endParaRPr>
          </a:p>
        </p:txBody>
      </p:sp>
      <p:sp>
        <p:nvSpPr>
          <p:cNvPr id="51" name="TextBox 50">
            <a:extLst>
              <a:ext uri="{FF2B5EF4-FFF2-40B4-BE49-F238E27FC236}">
                <a16:creationId xmlns:a16="http://schemas.microsoft.com/office/drawing/2014/main" id="{BB33EAD3-E670-563E-8481-76C385E63635}"/>
              </a:ext>
            </a:extLst>
          </p:cNvPr>
          <p:cNvSpPr txBox="1"/>
          <p:nvPr/>
        </p:nvSpPr>
        <p:spPr>
          <a:xfrm>
            <a:off x="4233764" y="3199047"/>
            <a:ext cx="415498" cy="338554"/>
          </a:xfrm>
          <a:prstGeom prst="rect">
            <a:avLst/>
          </a:prstGeom>
          <a:noFill/>
        </p:spPr>
        <p:txBody>
          <a:bodyPr wrap="none" rtlCol="0">
            <a:spAutoFit/>
          </a:bodyPr>
          <a:lstStyle/>
          <a:p>
            <a:pPr algn="l"/>
            <a:r>
              <a:rPr lang="en-GB" sz="1600" b="1" dirty="0">
                <a:solidFill>
                  <a:srgbClr val="FFC000"/>
                </a:solidFill>
              </a:rPr>
              <a:t>b1</a:t>
            </a:r>
            <a:endParaRPr lang="en-US" sz="1600" b="1" dirty="0">
              <a:solidFill>
                <a:srgbClr val="FFC000"/>
              </a:solidFill>
            </a:endParaRPr>
          </a:p>
        </p:txBody>
      </p:sp>
      <p:sp>
        <p:nvSpPr>
          <p:cNvPr id="52" name="TextBox 51">
            <a:extLst>
              <a:ext uri="{FF2B5EF4-FFF2-40B4-BE49-F238E27FC236}">
                <a16:creationId xmlns:a16="http://schemas.microsoft.com/office/drawing/2014/main" id="{8459015E-067D-F831-7FAD-A032A52F2DFA}"/>
              </a:ext>
            </a:extLst>
          </p:cNvPr>
          <p:cNvSpPr txBox="1"/>
          <p:nvPr/>
        </p:nvSpPr>
        <p:spPr>
          <a:xfrm>
            <a:off x="4200813" y="3370270"/>
            <a:ext cx="518091" cy="338554"/>
          </a:xfrm>
          <a:prstGeom prst="rect">
            <a:avLst/>
          </a:prstGeom>
          <a:noFill/>
        </p:spPr>
        <p:txBody>
          <a:bodyPr wrap="none" rtlCol="0">
            <a:spAutoFit/>
          </a:bodyPr>
          <a:lstStyle/>
          <a:p>
            <a:pPr algn="l"/>
            <a:r>
              <a:rPr lang="en-GB" sz="1600" b="1" dirty="0" err="1">
                <a:solidFill>
                  <a:schemeClr val="tx2">
                    <a:lumMod val="60000"/>
                    <a:lumOff val="40000"/>
                  </a:schemeClr>
                </a:solidFill>
              </a:rPr>
              <a:t>relu</a:t>
            </a:r>
            <a:endParaRPr lang="en-US" sz="1600" b="1" dirty="0">
              <a:solidFill>
                <a:schemeClr val="tx2">
                  <a:lumMod val="60000"/>
                  <a:lumOff val="40000"/>
                </a:schemeClr>
              </a:solidFill>
            </a:endParaRPr>
          </a:p>
        </p:txBody>
      </p:sp>
      <p:sp>
        <p:nvSpPr>
          <p:cNvPr id="53" name="TextBox 52">
            <a:extLst>
              <a:ext uri="{FF2B5EF4-FFF2-40B4-BE49-F238E27FC236}">
                <a16:creationId xmlns:a16="http://schemas.microsoft.com/office/drawing/2014/main" id="{F2BC8CEA-6C39-7BE9-DBFB-62501275FC0E}"/>
              </a:ext>
            </a:extLst>
          </p:cNvPr>
          <p:cNvSpPr txBox="1"/>
          <p:nvPr/>
        </p:nvSpPr>
        <p:spPr>
          <a:xfrm>
            <a:off x="4615205" y="3743424"/>
            <a:ext cx="643125" cy="338554"/>
          </a:xfrm>
          <a:prstGeom prst="rect">
            <a:avLst/>
          </a:prstGeom>
          <a:noFill/>
        </p:spPr>
        <p:txBody>
          <a:bodyPr wrap="none" rtlCol="0">
            <a:spAutoFit/>
          </a:bodyPr>
          <a:lstStyle/>
          <a:p>
            <a:pPr algn="l"/>
            <a:r>
              <a:rPr lang="en-GB" sz="1600" dirty="0">
                <a:solidFill>
                  <a:srgbClr val="0070C0"/>
                </a:solidFill>
              </a:rPr>
              <a:t>W</a:t>
            </a:r>
            <a:r>
              <a:rPr lang="en-GB" sz="1600" dirty="0">
                <a:solidFill>
                  <a:srgbClr val="C00000"/>
                </a:solidFill>
              </a:rPr>
              <a:t>1,2</a:t>
            </a:r>
            <a:endParaRPr lang="en-US" sz="1600" dirty="0">
              <a:solidFill>
                <a:srgbClr val="C00000"/>
              </a:solidFill>
            </a:endParaRPr>
          </a:p>
        </p:txBody>
      </p:sp>
      <p:sp>
        <p:nvSpPr>
          <p:cNvPr id="54" name="TextBox 53">
            <a:extLst>
              <a:ext uri="{FF2B5EF4-FFF2-40B4-BE49-F238E27FC236}">
                <a16:creationId xmlns:a16="http://schemas.microsoft.com/office/drawing/2014/main" id="{986603B7-8941-D387-C381-82A66A21783A}"/>
              </a:ext>
            </a:extLst>
          </p:cNvPr>
          <p:cNvSpPr txBox="1"/>
          <p:nvPr/>
        </p:nvSpPr>
        <p:spPr>
          <a:xfrm>
            <a:off x="5190152" y="3194237"/>
            <a:ext cx="415498" cy="338554"/>
          </a:xfrm>
          <a:prstGeom prst="rect">
            <a:avLst/>
          </a:prstGeom>
          <a:noFill/>
        </p:spPr>
        <p:txBody>
          <a:bodyPr wrap="none" rtlCol="0">
            <a:spAutoFit/>
          </a:bodyPr>
          <a:lstStyle/>
          <a:p>
            <a:pPr algn="l"/>
            <a:r>
              <a:rPr lang="en-GB" sz="1600" b="1" dirty="0">
                <a:solidFill>
                  <a:srgbClr val="FFC000"/>
                </a:solidFill>
              </a:rPr>
              <a:t>b2</a:t>
            </a:r>
            <a:endParaRPr lang="en-US" sz="1600" b="1" dirty="0">
              <a:solidFill>
                <a:srgbClr val="FFC000"/>
              </a:solidFill>
            </a:endParaRPr>
          </a:p>
        </p:txBody>
      </p:sp>
      <p:sp>
        <p:nvSpPr>
          <p:cNvPr id="55" name="TextBox 54">
            <a:extLst>
              <a:ext uri="{FF2B5EF4-FFF2-40B4-BE49-F238E27FC236}">
                <a16:creationId xmlns:a16="http://schemas.microsoft.com/office/drawing/2014/main" id="{8BAB4F22-E51A-42F4-B4D0-ED45043E4537}"/>
              </a:ext>
            </a:extLst>
          </p:cNvPr>
          <p:cNvSpPr txBox="1"/>
          <p:nvPr/>
        </p:nvSpPr>
        <p:spPr>
          <a:xfrm>
            <a:off x="5157201" y="3365460"/>
            <a:ext cx="518091" cy="338554"/>
          </a:xfrm>
          <a:prstGeom prst="rect">
            <a:avLst/>
          </a:prstGeom>
          <a:noFill/>
        </p:spPr>
        <p:txBody>
          <a:bodyPr wrap="none" rtlCol="0">
            <a:spAutoFit/>
          </a:bodyPr>
          <a:lstStyle/>
          <a:p>
            <a:pPr algn="l"/>
            <a:r>
              <a:rPr lang="en-GB" sz="1600" b="1" dirty="0" err="1">
                <a:solidFill>
                  <a:schemeClr val="tx2">
                    <a:lumMod val="60000"/>
                    <a:lumOff val="40000"/>
                  </a:schemeClr>
                </a:solidFill>
              </a:rPr>
              <a:t>relu</a:t>
            </a:r>
            <a:endParaRPr lang="en-US" sz="1600" b="1" dirty="0">
              <a:solidFill>
                <a:schemeClr val="tx2">
                  <a:lumMod val="60000"/>
                  <a:lumOff val="40000"/>
                </a:schemeClr>
              </a:solidFill>
            </a:endParaRPr>
          </a:p>
        </p:txBody>
      </p:sp>
      <p:sp>
        <p:nvSpPr>
          <p:cNvPr id="56" name="TextBox 55">
            <a:extLst>
              <a:ext uri="{FF2B5EF4-FFF2-40B4-BE49-F238E27FC236}">
                <a16:creationId xmlns:a16="http://schemas.microsoft.com/office/drawing/2014/main" id="{7CC7FD30-A6BA-A349-9A20-F5F818EEB62D}"/>
              </a:ext>
            </a:extLst>
          </p:cNvPr>
          <p:cNvSpPr txBox="1"/>
          <p:nvPr/>
        </p:nvSpPr>
        <p:spPr>
          <a:xfrm>
            <a:off x="5496951" y="3900125"/>
            <a:ext cx="644728" cy="338554"/>
          </a:xfrm>
          <a:prstGeom prst="rect">
            <a:avLst/>
          </a:prstGeom>
          <a:noFill/>
        </p:spPr>
        <p:txBody>
          <a:bodyPr wrap="none" rtlCol="0">
            <a:spAutoFit/>
          </a:bodyPr>
          <a:lstStyle/>
          <a:p>
            <a:pPr algn="l"/>
            <a:r>
              <a:rPr lang="en-GB" sz="1600" dirty="0">
                <a:solidFill>
                  <a:srgbClr val="0070C0"/>
                </a:solidFill>
              </a:rPr>
              <a:t>W</a:t>
            </a:r>
            <a:r>
              <a:rPr lang="en-GB" sz="1600" dirty="0">
                <a:solidFill>
                  <a:srgbClr val="C00000"/>
                </a:solidFill>
              </a:rPr>
              <a:t>2,3</a:t>
            </a:r>
            <a:endParaRPr lang="en-US" sz="1600" dirty="0">
              <a:solidFill>
                <a:srgbClr val="C00000"/>
              </a:solidFill>
            </a:endParaRPr>
          </a:p>
        </p:txBody>
      </p:sp>
      <p:sp>
        <p:nvSpPr>
          <p:cNvPr id="57" name="TextBox 56">
            <a:extLst>
              <a:ext uri="{FF2B5EF4-FFF2-40B4-BE49-F238E27FC236}">
                <a16:creationId xmlns:a16="http://schemas.microsoft.com/office/drawing/2014/main" id="{3D3D253D-298D-987E-365A-CEA09706E7BD}"/>
              </a:ext>
            </a:extLst>
          </p:cNvPr>
          <p:cNvSpPr txBox="1"/>
          <p:nvPr/>
        </p:nvSpPr>
        <p:spPr>
          <a:xfrm>
            <a:off x="6190533" y="3206202"/>
            <a:ext cx="415498" cy="338554"/>
          </a:xfrm>
          <a:prstGeom prst="rect">
            <a:avLst/>
          </a:prstGeom>
          <a:noFill/>
        </p:spPr>
        <p:txBody>
          <a:bodyPr wrap="none" rtlCol="0">
            <a:spAutoFit/>
          </a:bodyPr>
          <a:lstStyle/>
          <a:p>
            <a:pPr algn="l"/>
            <a:r>
              <a:rPr lang="en-GB" sz="1600" b="1" dirty="0">
                <a:solidFill>
                  <a:srgbClr val="FFC000"/>
                </a:solidFill>
              </a:rPr>
              <a:t>b3</a:t>
            </a:r>
            <a:endParaRPr lang="en-US" sz="1600" b="1" dirty="0">
              <a:solidFill>
                <a:srgbClr val="FFC000"/>
              </a:solidFill>
            </a:endParaRPr>
          </a:p>
        </p:txBody>
      </p:sp>
      <p:sp>
        <p:nvSpPr>
          <p:cNvPr id="58" name="TextBox 57">
            <a:extLst>
              <a:ext uri="{FF2B5EF4-FFF2-40B4-BE49-F238E27FC236}">
                <a16:creationId xmlns:a16="http://schemas.microsoft.com/office/drawing/2014/main" id="{E500F3D2-477C-074A-FDB5-5DA77CDA698E}"/>
              </a:ext>
            </a:extLst>
          </p:cNvPr>
          <p:cNvSpPr txBox="1"/>
          <p:nvPr/>
        </p:nvSpPr>
        <p:spPr>
          <a:xfrm>
            <a:off x="6035963" y="3385046"/>
            <a:ext cx="878061" cy="338554"/>
          </a:xfrm>
          <a:prstGeom prst="rect">
            <a:avLst/>
          </a:prstGeom>
          <a:noFill/>
        </p:spPr>
        <p:txBody>
          <a:bodyPr wrap="none" rtlCol="0">
            <a:spAutoFit/>
          </a:bodyPr>
          <a:lstStyle/>
          <a:p>
            <a:pPr algn="l"/>
            <a:r>
              <a:rPr lang="en-GB" sz="1600" b="1" dirty="0" err="1">
                <a:solidFill>
                  <a:schemeClr val="tx2">
                    <a:lumMod val="60000"/>
                    <a:lumOff val="40000"/>
                  </a:schemeClr>
                </a:solidFill>
              </a:rPr>
              <a:t>softmax</a:t>
            </a:r>
            <a:endParaRPr lang="en-US" sz="1600" b="1" dirty="0">
              <a:solidFill>
                <a:schemeClr val="tx2">
                  <a:lumMod val="60000"/>
                  <a:lumOff val="40000"/>
                </a:schemeClr>
              </a:solidFill>
            </a:endParaRPr>
          </a:p>
        </p:txBody>
      </p:sp>
      <p:sp>
        <p:nvSpPr>
          <p:cNvPr id="60" name="TextBox 59">
            <a:extLst>
              <a:ext uri="{FF2B5EF4-FFF2-40B4-BE49-F238E27FC236}">
                <a16:creationId xmlns:a16="http://schemas.microsoft.com/office/drawing/2014/main" id="{A8271A90-7D0D-0B92-841B-FC6B3C2E3E55}"/>
              </a:ext>
            </a:extLst>
          </p:cNvPr>
          <p:cNvSpPr txBox="1"/>
          <p:nvPr/>
        </p:nvSpPr>
        <p:spPr>
          <a:xfrm>
            <a:off x="7151265" y="3433717"/>
            <a:ext cx="718595" cy="338554"/>
          </a:xfrm>
          <a:prstGeom prst="rect">
            <a:avLst/>
          </a:prstGeom>
          <a:noFill/>
        </p:spPr>
        <p:txBody>
          <a:bodyPr wrap="none" rtlCol="0">
            <a:spAutoFit/>
          </a:bodyPr>
          <a:lstStyle/>
          <a:p>
            <a:pPr algn="l"/>
            <a:r>
              <a:rPr lang="en-GB" sz="1600" dirty="0">
                <a:solidFill>
                  <a:srgbClr val="7030A0"/>
                </a:solidFill>
              </a:rPr>
              <a:t>y-pred</a:t>
            </a:r>
            <a:endParaRPr lang="en-US" sz="1600" dirty="0">
              <a:solidFill>
                <a:srgbClr val="7030A0"/>
              </a:solidFill>
            </a:endParaRPr>
          </a:p>
        </p:txBody>
      </p:sp>
      <p:sp>
        <p:nvSpPr>
          <p:cNvPr id="61" name="TextBox 60">
            <a:extLst>
              <a:ext uri="{FF2B5EF4-FFF2-40B4-BE49-F238E27FC236}">
                <a16:creationId xmlns:a16="http://schemas.microsoft.com/office/drawing/2014/main" id="{5476334F-7585-9C1A-3286-FBBD8554F5D2}"/>
              </a:ext>
            </a:extLst>
          </p:cNvPr>
          <p:cNvSpPr txBox="1"/>
          <p:nvPr/>
        </p:nvSpPr>
        <p:spPr>
          <a:xfrm>
            <a:off x="7800909" y="3427701"/>
            <a:ext cx="672107" cy="338554"/>
          </a:xfrm>
          <a:prstGeom prst="rect">
            <a:avLst/>
          </a:prstGeom>
          <a:noFill/>
        </p:spPr>
        <p:txBody>
          <a:bodyPr wrap="none" rtlCol="0">
            <a:spAutoFit/>
          </a:bodyPr>
          <a:lstStyle/>
          <a:p>
            <a:pPr algn="l"/>
            <a:r>
              <a:rPr lang="en-GB" sz="1600" dirty="0">
                <a:solidFill>
                  <a:srgbClr val="7030A0"/>
                </a:solidFill>
              </a:rPr>
              <a:t>y-true</a:t>
            </a:r>
            <a:endParaRPr lang="en-US" sz="1600" dirty="0">
              <a:solidFill>
                <a:srgbClr val="7030A0"/>
              </a:solidFill>
            </a:endParaRPr>
          </a:p>
        </p:txBody>
      </p:sp>
      <p:sp>
        <p:nvSpPr>
          <p:cNvPr id="62" name="TextBox 61">
            <a:extLst>
              <a:ext uri="{FF2B5EF4-FFF2-40B4-BE49-F238E27FC236}">
                <a16:creationId xmlns:a16="http://schemas.microsoft.com/office/drawing/2014/main" id="{2C903214-D876-9B7B-0FDB-8A7F2E72EA3E}"/>
              </a:ext>
            </a:extLst>
          </p:cNvPr>
          <p:cNvSpPr txBox="1"/>
          <p:nvPr/>
        </p:nvSpPr>
        <p:spPr>
          <a:xfrm>
            <a:off x="279107" y="2404510"/>
            <a:ext cx="11822852" cy="400110"/>
          </a:xfrm>
          <a:prstGeom prst="rect">
            <a:avLst/>
          </a:prstGeom>
          <a:noFill/>
        </p:spPr>
        <p:txBody>
          <a:bodyPr wrap="none" rtlCol="0">
            <a:spAutoFit/>
          </a:bodyPr>
          <a:lstStyle/>
          <a:p>
            <a:r>
              <a:rPr lang="en-GB" sz="2000" dirty="0" err="1">
                <a:solidFill>
                  <a:srgbClr val="002060"/>
                </a:solidFill>
                <a:latin typeface="ADLaM Display" panose="02010000000000000000" pitchFamily="2" charset="0"/>
                <a:ea typeface="ADLaM Display" panose="02010000000000000000" pitchFamily="2" charset="0"/>
                <a:cs typeface="ADLaM Display" panose="02010000000000000000" pitchFamily="2" charset="0"/>
              </a:rPr>
              <a:t>loss_value</a:t>
            </a:r>
            <a:r>
              <a:rPr lang="en-GB" sz="2000"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 </a:t>
            </a:r>
            <a:r>
              <a:rPr lang="en-GB" sz="2000" dirty="0">
                <a:solidFill>
                  <a:schemeClr val="bg1"/>
                </a:solidFill>
              </a:rPr>
              <a:t>= </a:t>
            </a:r>
            <a:r>
              <a:rPr lang="en-GB" sz="2000"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loss-function</a:t>
            </a:r>
            <a:r>
              <a:rPr lang="en-GB" sz="2000" dirty="0">
                <a:solidFill>
                  <a:schemeClr val="bg1"/>
                </a:solidFill>
              </a:rPr>
              <a:t>(</a:t>
            </a:r>
            <a:r>
              <a:rPr lang="en-GB" sz="2000" dirty="0" err="1">
                <a:solidFill>
                  <a:srgbClr val="7030A0"/>
                </a:solidFill>
              </a:rPr>
              <a:t>y_true</a:t>
            </a:r>
            <a:r>
              <a:rPr lang="en-GB" sz="2000" dirty="0">
                <a:solidFill>
                  <a:schemeClr val="bg1"/>
                </a:solidFill>
              </a:rPr>
              <a:t>, </a:t>
            </a:r>
            <a:r>
              <a:rPr lang="en-GB" sz="2000" dirty="0" err="1">
                <a:solidFill>
                  <a:schemeClr val="tx2">
                    <a:lumMod val="60000"/>
                    <a:lumOff val="40000"/>
                  </a:schemeClr>
                </a:solidFill>
              </a:rPr>
              <a:t>softmax</a:t>
            </a:r>
            <a:r>
              <a:rPr lang="en-GB" sz="2000" dirty="0">
                <a:solidFill>
                  <a:schemeClr val="bg1"/>
                </a:solidFill>
              </a:rPr>
              <a:t>(dot(</a:t>
            </a:r>
            <a:r>
              <a:rPr lang="en-GB" sz="2000" dirty="0" err="1">
                <a:solidFill>
                  <a:schemeClr val="tx2">
                    <a:lumMod val="60000"/>
                    <a:lumOff val="40000"/>
                  </a:schemeClr>
                </a:solidFill>
              </a:rPr>
              <a:t>relu</a:t>
            </a:r>
            <a:r>
              <a:rPr lang="en-GB" sz="2000" dirty="0">
                <a:solidFill>
                  <a:schemeClr val="bg1"/>
                </a:solidFill>
              </a:rPr>
              <a:t>(dot(</a:t>
            </a:r>
            <a:r>
              <a:rPr lang="en-GB" sz="2000" dirty="0" err="1">
                <a:solidFill>
                  <a:schemeClr val="tx2">
                    <a:lumMod val="60000"/>
                    <a:lumOff val="40000"/>
                  </a:schemeClr>
                </a:solidFill>
              </a:rPr>
              <a:t>relu</a:t>
            </a:r>
            <a:r>
              <a:rPr lang="en-GB" sz="2000" dirty="0">
                <a:solidFill>
                  <a:schemeClr val="bg1"/>
                </a:solidFill>
              </a:rPr>
              <a:t>(dot(</a:t>
            </a:r>
            <a:r>
              <a:rPr lang="en-GB" sz="2000" dirty="0">
                <a:solidFill>
                  <a:srgbClr val="C00000"/>
                </a:solidFill>
              </a:rPr>
              <a:t>X</a:t>
            </a:r>
            <a:r>
              <a:rPr lang="en-GB" sz="2000" dirty="0">
                <a:solidFill>
                  <a:schemeClr val="bg1"/>
                </a:solidFill>
              </a:rPr>
              <a:t>, </a:t>
            </a:r>
            <a:r>
              <a:rPr lang="en-GB" sz="2000" dirty="0">
                <a:solidFill>
                  <a:srgbClr val="0070C0"/>
                </a:solidFill>
              </a:rPr>
              <a:t>W</a:t>
            </a:r>
            <a:r>
              <a:rPr lang="en-GB" sz="2000" dirty="0">
                <a:solidFill>
                  <a:srgbClr val="C00000"/>
                </a:solidFill>
              </a:rPr>
              <a:t>X,1</a:t>
            </a:r>
            <a:r>
              <a:rPr lang="en-GB" sz="2000" dirty="0">
                <a:solidFill>
                  <a:schemeClr val="bg1"/>
                </a:solidFill>
              </a:rPr>
              <a:t>) + </a:t>
            </a:r>
            <a:r>
              <a:rPr lang="en-GB" sz="2000" dirty="0">
                <a:solidFill>
                  <a:srgbClr val="FFC000"/>
                </a:solidFill>
              </a:rPr>
              <a:t>b1</a:t>
            </a:r>
            <a:r>
              <a:rPr lang="en-GB" sz="2000" dirty="0">
                <a:solidFill>
                  <a:schemeClr val="bg1"/>
                </a:solidFill>
              </a:rPr>
              <a:t>), </a:t>
            </a:r>
            <a:r>
              <a:rPr lang="en-GB" sz="2000" dirty="0">
                <a:solidFill>
                  <a:srgbClr val="0070C0"/>
                </a:solidFill>
              </a:rPr>
              <a:t>W</a:t>
            </a:r>
            <a:r>
              <a:rPr lang="en-GB" sz="2000" dirty="0">
                <a:solidFill>
                  <a:srgbClr val="C00000"/>
                </a:solidFill>
              </a:rPr>
              <a:t>1,2</a:t>
            </a:r>
            <a:r>
              <a:rPr lang="en-GB" sz="2000" dirty="0">
                <a:solidFill>
                  <a:schemeClr val="bg1"/>
                </a:solidFill>
              </a:rPr>
              <a:t>) + </a:t>
            </a:r>
            <a:r>
              <a:rPr lang="en-GB" sz="2000" dirty="0">
                <a:solidFill>
                  <a:srgbClr val="FFC000"/>
                </a:solidFill>
              </a:rPr>
              <a:t>b2</a:t>
            </a:r>
            <a:r>
              <a:rPr lang="en-GB" sz="2000" dirty="0">
                <a:solidFill>
                  <a:schemeClr val="bg1"/>
                </a:solidFill>
              </a:rPr>
              <a:t>), </a:t>
            </a:r>
            <a:r>
              <a:rPr lang="en-GB" sz="2000" dirty="0">
                <a:solidFill>
                  <a:srgbClr val="0070C0"/>
                </a:solidFill>
              </a:rPr>
              <a:t>W</a:t>
            </a:r>
            <a:r>
              <a:rPr lang="en-GB" sz="2000" dirty="0">
                <a:solidFill>
                  <a:srgbClr val="C00000"/>
                </a:solidFill>
              </a:rPr>
              <a:t>2,3</a:t>
            </a:r>
            <a:r>
              <a:rPr lang="en-GB" sz="2000" dirty="0">
                <a:solidFill>
                  <a:schemeClr val="bg1"/>
                </a:solidFill>
              </a:rPr>
              <a:t>) + </a:t>
            </a:r>
            <a:r>
              <a:rPr lang="en-GB" sz="2000" dirty="0">
                <a:solidFill>
                  <a:srgbClr val="FFC000"/>
                </a:solidFill>
              </a:rPr>
              <a:t>b3</a:t>
            </a:r>
            <a:r>
              <a:rPr lang="en-GB" sz="2000" dirty="0">
                <a:solidFill>
                  <a:schemeClr val="bg1"/>
                </a:solidFill>
              </a:rPr>
              <a:t>))</a:t>
            </a:r>
            <a:endParaRPr lang="en-US" sz="2000" dirty="0">
              <a:solidFill>
                <a:schemeClr val="bg1"/>
              </a:solidFill>
            </a:endParaRPr>
          </a:p>
        </p:txBody>
      </p:sp>
    </p:spTree>
    <p:extLst>
      <p:ext uri="{BB962C8B-B14F-4D97-AF65-F5344CB8AC3E}">
        <p14:creationId xmlns:p14="http://schemas.microsoft.com/office/powerpoint/2010/main" val="10258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barn(outVertical)">
                                      <p:cBhvr>
                                        <p:cTn id="3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1" grpId="0"/>
      <p:bldP spid="52" grpId="0"/>
      <p:bldP spid="53" grpId="0"/>
      <p:bldP spid="54" grpId="0"/>
      <p:bldP spid="55" grpId="0"/>
      <p:bldP spid="56" grpId="0"/>
      <p:bldP spid="57" grpId="0"/>
      <p:bldP spid="58" grpId="0"/>
      <p:bldP spid="60" grpId="0"/>
      <p:bldP spid="61" grpId="0"/>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2B5B-5F0A-B7A0-4806-E7EC9E517441}"/>
              </a:ext>
            </a:extLst>
          </p:cNvPr>
          <p:cNvSpPr>
            <a:spLocks noGrp="1"/>
          </p:cNvSpPr>
          <p:nvPr>
            <p:ph type="ctrTitle"/>
          </p:nvPr>
        </p:nvSpPr>
        <p:spPr>
          <a:xfrm>
            <a:off x="1524000" y="2235200"/>
            <a:ext cx="9144000" cy="2387600"/>
          </a:xfrm>
        </p:spPr>
        <p:txBody>
          <a:bodyPr anchor="ctr">
            <a:normAutofit/>
          </a:bodyPr>
          <a:lstStyle/>
          <a:p>
            <a:pPr>
              <a:lnSpc>
                <a:spcPct val="100000"/>
              </a:lnSpc>
            </a:pPr>
            <a:r>
              <a:rPr lang="en-NL" sz="4000" dirty="0"/>
              <a:t>En </a:t>
            </a:r>
            <a:r>
              <a:rPr lang="en-NL" sz="4000" dirty="0" err="1"/>
              <a:t>dit</a:t>
            </a:r>
            <a:r>
              <a:rPr lang="en-NL" sz="4000" dirty="0"/>
              <a:t> </a:t>
            </a:r>
            <a:r>
              <a:rPr lang="en-NL" sz="4000" dirty="0" err="1"/>
              <a:t>werkt</a:t>
            </a:r>
            <a:r>
              <a:rPr lang="en-NL" sz="4000" dirty="0"/>
              <a:t> (</a:t>
            </a:r>
            <a:r>
              <a:rPr lang="en-NL" sz="4000" dirty="0" err="1"/>
              <a:t>blijkbaar</a:t>
            </a:r>
            <a:r>
              <a:rPr lang="en-NL" sz="4000" dirty="0"/>
              <a:t>) heel </a:t>
            </a:r>
            <a:r>
              <a:rPr lang="en-NL" sz="4000" dirty="0" err="1"/>
              <a:t>goed</a:t>
            </a:r>
            <a:r>
              <a:rPr lang="en-NL" sz="4000" dirty="0"/>
              <a:t> </a:t>
            </a:r>
            <a:r>
              <a:rPr lang="en-NL" sz="4000" dirty="0" err="1"/>
              <a:t>voor</a:t>
            </a:r>
            <a:r>
              <a:rPr lang="en-NL" sz="4000" dirty="0"/>
              <a:t> heel </a:t>
            </a:r>
            <a:r>
              <a:rPr lang="en-NL" sz="4000" dirty="0" err="1"/>
              <a:t>veel</a:t>
            </a:r>
            <a:r>
              <a:rPr lang="en-NL" sz="4000" dirty="0"/>
              <a:t> </a:t>
            </a:r>
            <a:r>
              <a:rPr lang="en-NL" sz="4000" dirty="0" err="1"/>
              <a:t>dingen</a:t>
            </a:r>
            <a:r>
              <a:rPr lang="en-NL" sz="4000" dirty="0"/>
              <a:t>!</a:t>
            </a:r>
            <a:endParaRPr lang="en-US" sz="4000" dirty="0"/>
          </a:p>
        </p:txBody>
      </p:sp>
    </p:spTree>
    <p:extLst>
      <p:ext uri="{BB962C8B-B14F-4D97-AF65-F5344CB8AC3E}">
        <p14:creationId xmlns:p14="http://schemas.microsoft.com/office/powerpoint/2010/main" val="2651276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GB" dirty="0" err="1"/>
              <a:t>Modellen</a:t>
            </a:r>
            <a:r>
              <a:rPr lang="en-GB" dirty="0"/>
              <a:t> </a:t>
            </a:r>
            <a:r>
              <a:rPr lang="en-GB" dirty="0" err="1"/>
              <a:t>maken</a:t>
            </a:r>
            <a:r>
              <a:rPr lang="en-GB" dirty="0"/>
              <a:t> </a:t>
            </a:r>
            <a:r>
              <a:rPr lang="en-GB" dirty="0" err="1">
                <a:solidFill>
                  <a:srgbClr val="5D7D40"/>
                </a:solidFill>
              </a:rPr>
              <a:t>fouten</a:t>
            </a:r>
            <a:r>
              <a:rPr lang="en-GB" dirty="0"/>
              <a:t>!</a:t>
            </a:r>
            <a:endParaRPr lang="en-US" dirty="0"/>
          </a:p>
        </p:txBody>
      </p:sp>
      <p:sp>
        <p:nvSpPr>
          <p:cNvPr id="5" name="TextBox 4">
            <a:extLst>
              <a:ext uri="{FF2B5EF4-FFF2-40B4-BE49-F238E27FC236}">
                <a16:creationId xmlns:a16="http://schemas.microsoft.com/office/drawing/2014/main" id="{64AE1D14-B78B-603B-8F38-36728D5AD105}"/>
              </a:ext>
            </a:extLst>
          </p:cNvPr>
          <p:cNvSpPr txBox="1"/>
          <p:nvPr/>
        </p:nvSpPr>
        <p:spPr>
          <a:xfrm>
            <a:off x="594360" y="2403401"/>
            <a:ext cx="11317554" cy="3046988"/>
          </a:xfrm>
          <a:prstGeom prst="rect">
            <a:avLst/>
          </a:prstGeom>
          <a:noFill/>
        </p:spPr>
        <p:txBody>
          <a:bodyPr wrap="square" rtlCol="0">
            <a:spAutoFit/>
          </a:bodyPr>
          <a:lstStyle/>
          <a:p>
            <a:r>
              <a:rPr lang="en-GB" sz="3200" noProof="1">
                <a:solidFill>
                  <a:schemeClr val="bg1"/>
                </a:solidFill>
              </a:rPr>
              <a:t>Modellen maken keuzes gebaseerd op </a:t>
            </a:r>
            <a:r>
              <a:rPr lang="en-GB" sz="3200" b="1" noProof="1">
                <a:solidFill>
                  <a:srgbClr val="5D7D40"/>
                </a:solidFill>
              </a:rPr>
              <a:t>kansen</a:t>
            </a:r>
          </a:p>
          <a:p>
            <a:endParaRPr lang="en-GB" sz="3200" b="1" noProof="1">
              <a:solidFill>
                <a:srgbClr val="5D7D40"/>
              </a:solidFill>
            </a:endParaRPr>
          </a:p>
          <a:p>
            <a:r>
              <a:rPr lang="en-GB" sz="3200" noProof="1">
                <a:solidFill>
                  <a:schemeClr val="bg1"/>
                </a:solidFill>
              </a:rPr>
              <a:t>Wanneer een model een foute keuze maakt, willen we weten </a:t>
            </a:r>
            <a:r>
              <a:rPr lang="en-GB" sz="3200" b="1" noProof="1">
                <a:solidFill>
                  <a:srgbClr val="5D7D40"/>
                </a:solidFill>
              </a:rPr>
              <a:t>waarom</a:t>
            </a:r>
            <a:r>
              <a:rPr lang="en-GB" sz="3200" noProof="1">
                <a:solidFill>
                  <a:schemeClr val="bg1"/>
                </a:solidFill>
              </a:rPr>
              <a:t>.</a:t>
            </a:r>
          </a:p>
          <a:p>
            <a:endParaRPr lang="en-GB" sz="3200" noProof="1">
              <a:solidFill>
                <a:schemeClr val="bg1"/>
              </a:solidFill>
            </a:endParaRPr>
          </a:p>
          <a:p>
            <a:r>
              <a:rPr lang="en-GB" sz="3200" noProof="1">
                <a:solidFill>
                  <a:schemeClr val="bg1"/>
                </a:solidFill>
              </a:rPr>
              <a:t>Zo evalueren we de </a:t>
            </a:r>
            <a:r>
              <a:rPr lang="en-GB" sz="3200" b="1" noProof="1">
                <a:solidFill>
                  <a:srgbClr val="5D7D40"/>
                </a:solidFill>
              </a:rPr>
              <a:t>kwaliteit</a:t>
            </a:r>
            <a:r>
              <a:rPr lang="en-GB" sz="3200" noProof="1">
                <a:solidFill>
                  <a:schemeClr val="bg1"/>
                </a:solidFill>
              </a:rPr>
              <a:t> en </a:t>
            </a:r>
            <a:r>
              <a:rPr lang="en-GB" sz="3200" b="1" noProof="1">
                <a:solidFill>
                  <a:srgbClr val="5D7D40"/>
                </a:solidFill>
              </a:rPr>
              <a:t>betrouwbaarheid</a:t>
            </a:r>
          </a:p>
        </p:txBody>
      </p:sp>
    </p:spTree>
    <p:extLst>
      <p:ext uri="{BB962C8B-B14F-4D97-AF65-F5344CB8AC3E}">
        <p14:creationId xmlns:p14="http://schemas.microsoft.com/office/powerpoint/2010/main" val="257639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19FA24-5678-416F-3F21-A3925C2CC91F}"/>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7200" b="1" dirty="0"/>
              <a:t>Black Box</a:t>
            </a:r>
            <a:endParaRPr lang="en-NL" sz="7200" b="1" dirty="0"/>
          </a:p>
        </p:txBody>
      </p:sp>
    </p:spTree>
    <p:extLst>
      <p:ext uri="{BB962C8B-B14F-4D97-AF65-F5344CB8AC3E}">
        <p14:creationId xmlns:p14="http://schemas.microsoft.com/office/powerpoint/2010/main" val="3122806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atGPT">
            <a:hlinkClick r:id="" action="ppaction://media"/>
            <a:extLst>
              <a:ext uri="{FF2B5EF4-FFF2-40B4-BE49-F238E27FC236}">
                <a16:creationId xmlns:a16="http://schemas.microsoft.com/office/drawing/2014/main" id="{EEA9485A-D4F4-A0ED-B64E-EA89663951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080" y="207392"/>
            <a:ext cx="11454607" cy="6443216"/>
          </a:xfrm>
          <a:prstGeom prst="rect">
            <a:avLst/>
          </a:prstGeom>
        </p:spPr>
      </p:pic>
    </p:spTree>
    <p:extLst>
      <p:ext uri="{BB962C8B-B14F-4D97-AF65-F5344CB8AC3E}">
        <p14:creationId xmlns:p14="http://schemas.microsoft.com/office/powerpoint/2010/main" val="3821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ink outside the 'black' box. How glass box models can provide X-AI… | by  Bas Roelenga | Towards Data Science">
            <a:extLst>
              <a:ext uri="{FF2B5EF4-FFF2-40B4-BE49-F238E27FC236}">
                <a16:creationId xmlns:a16="http://schemas.microsoft.com/office/drawing/2014/main" id="{F6EE5E04-474C-DF15-2EE2-423488C52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5" y="2481262"/>
            <a:ext cx="10267950"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62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dirty="0">
                <a:solidFill>
                  <a:srgbClr val="386647"/>
                </a:solidFill>
              </a:rPr>
              <a:t>Ante-hoc</a:t>
            </a:r>
            <a:r>
              <a:rPr lang="en-US" dirty="0"/>
              <a:t> vs </a:t>
            </a:r>
            <a:r>
              <a:rPr lang="en-US" dirty="0">
                <a:solidFill>
                  <a:srgbClr val="386647"/>
                </a:solidFill>
              </a:rPr>
              <a:t>Post-hoc</a:t>
            </a:r>
          </a:p>
        </p:txBody>
      </p:sp>
      <p:sp>
        <p:nvSpPr>
          <p:cNvPr id="5" name="TextBox 4">
            <a:extLst>
              <a:ext uri="{FF2B5EF4-FFF2-40B4-BE49-F238E27FC236}">
                <a16:creationId xmlns:a16="http://schemas.microsoft.com/office/drawing/2014/main" id="{2A4ADA00-D0D3-58A5-DCDE-4B1618F0722C}"/>
              </a:ext>
            </a:extLst>
          </p:cNvPr>
          <p:cNvSpPr txBox="1"/>
          <p:nvPr/>
        </p:nvSpPr>
        <p:spPr>
          <a:xfrm>
            <a:off x="101600" y="6339471"/>
            <a:ext cx="6096000" cy="400110"/>
          </a:xfrm>
          <a:prstGeom prst="rect">
            <a:avLst/>
          </a:prstGeom>
          <a:noFill/>
        </p:spPr>
        <p:txBody>
          <a:bodyPr wrap="square">
            <a:spAutoFit/>
          </a:bodyPr>
          <a:lstStyle/>
          <a:p>
            <a:r>
              <a:rPr lang="en-US" sz="1000" dirty="0">
                <a:solidFill>
                  <a:schemeClr val="bg1"/>
                </a:solidFill>
              </a:rPr>
              <a:t>A. </a:t>
            </a:r>
            <a:r>
              <a:rPr lang="en-US" sz="1000" dirty="0" err="1">
                <a:solidFill>
                  <a:schemeClr val="bg1"/>
                </a:solidFill>
              </a:rPr>
              <a:t>Barredo</a:t>
            </a:r>
            <a:r>
              <a:rPr lang="en-US" sz="1000" dirty="0">
                <a:solidFill>
                  <a:schemeClr val="bg1"/>
                </a:solidFill>
              </a:rPr>
              <a:t> Arrieta et al., “Explainable Artificial Intelligence (XAI): Concepts, taxonomies, opportunities and challenges toward responsible AI,”</a:t>
            </a:r>
          </a:p>
        </p:txBody>
      </p:sp>
      <p:sp>
        <p:nvSpPr>
          <p:cNvPr id="6" name="TextBox 5">
            <a:extLst>
              <a:ext uri="{FF2B5EF4-FFF2-40B4-BE49-F238E27FC236}">
                <a16:creationId xmlns:a16="http://schemas.microsoft.com/office/drawing/2014/main" id="{CEE7A77A-2425-2EF1-BD75-2684D0D16C9F}"/>
              </a:ext>
            </a:extLst>
          </p:cNvPr>
          <p:cNvSpPr txBox="1"/>
          <p:nvPr/>
        </p:nvSpPr>
        <p:spPr>
          <a:xfrm>
            <a:off x="594360" y="2403401"/>
            <a:ext cx="11317554" cy="2062103"/>
          </a:xfrm>
          <a:prstGeom prst="rect">
            <a:avLst/>
          </a:prstGeom>
          <a:noFill/>
        </p:spPr>
        <p:txBody>
          <a:bodyPr wrap="square" rtlCol="0">
            <a:spAutoFit/>
          </a:bodyPr>
          <a:lstStyle/>
          <a:p>
            <a:r>
              <a:rPr lang="en-GB" sz="3200" b="1" noProof="1">
                <a:solidFill>
                  <a:srgbClr val="386647"/>
                </a:solidFill>
              </a:rPr>
              <a:t>Transparant</a:t>
            </a:r>
            <a:r>
              <a:rPr lang="en-GB" sz="3200" noProof="1">
                <a:solidFill>
                  <a:schemeClr val="bg1"/>
                </a:solidFill>
              </a:rPr>
              <a:t> vs </a:t>
            </a:r>
            <a:r>
              <a:rPr lang="en-GB" sz="3200" b="1" noProof="1">
                <a:solidFill>
                  <a:srgbClr val="386647"/>
                </a:solidFill>
              </a:rPr>
              <a:t>Non-Transparant</a:t>
            </a:r>
          </a:p>
          <a:p>
            <a:endParaRPr lang="en-GB" sz="3200" b="1" noProof="1">
              <a:solidFill>
                <a:srgbClr val="386647"/>
              </a:solidFill>
            </a:endParaRPr>
          </a:p>
          <a:p>
            <a:r>
              <a:rPr lang="en-GB" sz="3200" b="1" noProof="1">
                <a:solidFill>
                  <a:schemeClr val="bg1"/>
                </a:solidFill>
              </a:rPr>
              <a:t>Transparante modellen </a:t>
            </a:r>
            <a:r>
              <a:rPr lang="en-GB" sz="3200" b="1" noProof="1">
                <a:solidFill>
                  <a:schemeClr val="bg1"/>
                </a:solidFill>
                <a:sym typeface="Wingdings" panose="05000000000000000000" pitchFamily="2" charset="2"/>
              </a:rPr>
              <a:t> </a:t>
            </a:r>
            <a:r>
              <a:rPr lang="en-GB" sz="3200" b="1" noProof="1">
                <a:solidFill>
                  <a:srgbClr val="386647"/>
                </a:solidFill>
                <a:sym typeface="Wingdings" panose="05000000000000000000" pitchFamily="2" charset="2"/>
              </a:rPr>
              <a:t>Inherent uitlegbaar</a:t>
            </a:r>
          </a:p>
          <a:p>
            <a:r>
              <a:rPr lang="en-GB" sz="3200" b="1" noProof="1">
                <a:solidFill>
                  <a:schemeClr val="bg1"/>
                </a:solidFill>
                <a:sym typeface="Wingdings" panose="05000000000000000000" pitchFamily="2" charset="2"/>
              </a:rPr>
              <a:t>Non-transparante modellen  </a:t>
            </a:r>
            <a:r>
              <a:rPr lang="en-GB" sz="3200" b="1" noProof="1">
                <a:solidFill>
                  <a:srgbClr val="386647"/>
                </a:solidFill>
                <a:sym typeface="Wingdings" panose="05000000000000000000" pitchFamily="2" charset="2"/>
              </a:rPr>
              <a:t>Niet uitlegbaar</a:t>
            </a:r>
          </a:p>
        </p:txBody>
      </p:sp>
    </p:spTree>
    <p:extLst>
      <p:ext uri="{BB962C8B-B14F-4D97-AF65-F5344CB8AC3E}">
        <p14:creationId xmlns:p14="http://schemas.microsoft.com/office/powerpoint/2010/main" val="3690027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e-off between model interpretability and performance, and a... |  Download Scientific Diagram">
            <a:extLst>
              <a:ext uri="{FF2B5EF4-FFF2-40B4-BE49-F238E27FC236}">
                <a16:creationId xmlns:a16="http://schemas.microsoft.com/office/drawing/2014/main" id="{752809E7-1197-4CD0-6BBC-90B3CDEC9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99" y="250951"/>
            <a:ext cx="10219267" cy="58670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2C4A2D-07E5-5DE7-B31B-A68A1B584837}"/>
              </a:ext>
            </a:extLst>
          </p:cNvPr>
          <p:cNvSpPr txBox="1"/>
          <p:nvPr/>
        </p:nvSpPr>
        <p:spPr>
          <a:xfrm>
            <a:off x="101600" y="6339471"/>
            <a:ext cx="6096000" cy="400110"/>
          </a:xfrm>
          <a:prstGeom prst="rect">
            <a:avLst/>
          </a:prstGeom>
          <a:noFill/>
        </p:spPr>
        <p:txBody>
          <a:bodyPr wrap="square">
            <a:spAutoFit/>
          </a:bodyPr>
          <a:lstStyle/>
          <a:p>
            <a:r>
              <a:rPr lang="en-US" sz="1000" dirty="0">
                <a:solidFill>
                  <a:schemeClr val="bg1"/>
                </a:solidFill>
              </a:rPr>
              <a:t>A. </a:t>
            </a:r>
            <a:r>
              <a:rPr lang="en-US" sz="1000" dirty="0" err="1">
                <a:solidFill>
                  <a:schemeClr val="bg1"/>
                </a:solidFill>
              </a:rPr>
              <a:t>Barredo</a:t>
            </a:r>
            <a:r>
              <a:rPr lang="en-US" sz="1000" dirty="0">
                <a:solidFill>
                  <a:schemeClr val="bg1"/>
                </a:solidFill>
              </a:rPr>
              <a:t> Arrieta et al., “Explainable Artificial Intelligence (XAI): Concepts, taxonomies, opportunities and challenges toward responsible AI,”</a:t>
            </a:r>
          </a:p>
        </p:txBody>
      </p:sp>
    </p:spTree>
    <p:extLst>
      <p:ext uri="{BB962C8B-B14F-4D97-AF65-F5344CB8AC3E}">
        <p14:creationId xmlns:p14="http://schemas.microsoft.com/office/powerpoint/2010/main" val="2897165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2C4A2D-07E5-5DE7-B31B-A68A1B584837}"/>
              </a:ext>
            </a:extLst>
          </p:cNvPr>
          <p:cNvSpPr txBox="1"/>
          <p:nvPr/>
        </p:nvSpPr>
        <p:spPr>
          <a:xfrm>
            <a:off x="101600" y="6339471"/>
            <a:ext cx="6096000" cy="400110"/>
          </a:xfrm>
          <a:prstGeom prst="rect">
            <a:avLst/>
          </a:prstGeom>
          <a:noFill/>
        </p:spPr>
        <p:txBody>
          <a:bodyPr wrap="square">
            <a:spAutoFit/>
          </a:bodyPr>
          <a:lstStyle/>
          <a:p>
            <a:r>
              <a:rPr lang="en-US" sz="1000" dirty="0">
                <a:solidFill>
                  <a:schemeClr val="bg1"/>
                </a:solidFill>
              </a:rPr>
              <a:t>A. </a:t>
            </a:r>
            <a:r>
              <a:rPr lang="en-US" sz="1000" dirty="0" err="1">
                <a:solidFill>
                  <a:schemeClr val="bg1"/>
                </a:solidFill>
              </a:rPr>
              <a:t>Barredo</a:t>
            </a:r>
            <a:r>
              <a:rPr lang="en-US" sz="1000" dirty="0">
                <a:solidFill>
                  <a:schemeClr val="bg1"/>
                </a:solidFill>
              </a:rPr>
              <a:t> Arrieta et al., “Explainable Artificial Intelligence (XAI): Concepts, taxonomies, opportunities and challenges toward responsible AI,”</a:t>
            </a:r>
          </a:p>
        </p:txBody>
      </p:sp>
      <p:pic>
        <p:nvPicPr>
          <p:cNvPr id="3" name="Picture 2">
            <a:extLst>
              <a:ext uri="{FF2B5EF4-FFF2-40B4-BE49-F238E27FC236}">
                <a16:creationId xmlns:a16="http://schemas.microsoft.com/office/drawing/2014/main" id="{681C19C8-85A7-25E3-5B7C-9FE2741C39CA}"/>
              </a:ext>
            </a:extLst>
          </p:cNvPr>
          <p:cNvPicPr>
            <a:picLocks noChangeAspect="1"/>
          </p:cNvPicPr>
          <p:nvPr/>
        </p:nvPicPr>
        <p:blipFill>
          <a:blip r:embed="rId3"/>
          <a:stretch>
            <a:fillRect/>
          </a:stretch>
        </p:blipFill>
        <p:spPr>
          <a:xfrm>
            <a:off x="990793" y="118419"/>
            <a:ext cx="10210413" cy="5884447"/>
          </a:xfrm>
          <a:prstGeom prst="rect">
            <a:avLst/>
          </a:prstGeom>
        </p:spPr>
      </p:pic>
      <p:sp>
        <p:nvSpPr>
          <p:cNvPr id="4" name="Rectangle 3">
            <a:extLst>
              <a:ext uri="{FF2B5EF4-FFF2-40B4-BE49-F238E27FC236}">
                <a16:creationId xmlns:a16="http://schemas.microsoft.com/office/drawing/2014/main" id="{114B2F12-3ABC-DA84-C742-03C443F7EEC5}"/>
              </a:ext>
            </a:extLst>
          </p:cNvPr>
          <p:cNvSpPr/>
          <p:nvPr/>
        </p:nvSpPr>
        <p:spPr>
          <a:xfrm>
            <a:off x="1422399" y="2920999"/>
            <a:ext cx="2370667" cy="5757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Linear Regression</a:t>
            </a:r>
            <a:endParaRPr lang="en-NL" dirty="0">
              <a:solidFill>
                <a:schemeClr val="bg1"/>
              </a:solidFill>
            </a:endParaRPr>
          </a:p>
        </p:txBody>
      </p:sp>
      <p:sp>
        <p:nvSpPr>
          <p:cNvPr id="5" name="Rectangle 4">
            <a:extLst>
              <a:ext uri="{FF2B5EF4-FFF2-40B4-BE49-F238E27FC236}">
                <a16:creationId xmlns:a16="http://schemas.microsoft.com/office/drawing/2014/main" id="{36E33844-1059-CBD4-2508-D8DC52A9C3C9}"/>
              </a:ext>
            </a:extLst>
          </p:cNvPr>
          <p:cNvSpPr/>
          <p:nvPr/>
        </p:nvSpPr>
        <p:spPr>
          <a:xfrm>
            <a:off x="4292599" y="2899774"/>
            <a:ext cx="2370667" cy="5757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Decision Trees</a:t>
            </a:r>
            <a:endParaRPr lang="en-NL" dirty="0">
              <a:solidFill>
                <a:schemeClr val="bg1"/>
              </a:solidFill>
            </a:endParaRPr>
          </a:p>
        </p:txBody>
      </p:sp>
      <p:sp>
        <p:nvSpPr>
          <p:cNvPr id="6" name="Rectangle 5">
            <a:extLst>
              <a:ext uri="{FF2B5EF4-FFF2-40B4-BE49-F238E27FC236}">
                <a16:creationId xmlns:a16="http://schemas.microsoft.com/office/drawing/2014/main" id="{F93D03CF-C645-438B-8159-75758AC2AFC7}"/>
              </a:ext>
            </a:extLst>
          </p:cNvPr>
          <p:cNvSpPr/>
          <p:nvPr/>
        </p:nvSpPr>
        <p:spPr>
          <a:xfrm>
            <a:off x="7374466" y="2899774"/>
            <a:ext cx="2370667" cy="5757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K-Nearest Neighbor</a:t>
            </a:r>
            <a:endParaRPr lang="en-NL" dirty="0">
              <a:solidFill>
                <a:schemeClr val="bg1"/>
              </a:solidFill>
            </a:endParaRPr>
          </a:p>
        </p:txBody>
      </p:sp>
      <p:sp>
        <p:nvSpPr>
          <p:cNvPr id="7" name="Rectangle 6">
            <a:extLst>
              <a:ext uri="{FF2B5EF4-FFF2-40B4-BE49-F238E27FC236}">
                <a16:creationId xmlns:a16="http://schemas.microsoft.com/office/drawing/2014/main" id="{1118D906-D89F-0E3D-FD19-7996B712574F}"/>
              </a:ext>
            </a:extLst>
          </p:cNvPr>
          <p:cNvSpPr/>
          <p:nvPr/>
        </p:nvSpPr>
        <p:spPr>
          <a:xfrm>
            <a:off x="1388531" y="5595435"/>
            <a:ext cx="2370667" cy="5757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Rule-Based</a:t>
            </a:r>
            <a:endParaRPr lang="en-NL" dirty="0">
              <a:solidFill>
                <a:schemeClr val="bg1"/>
              </a:solidFill>
            </a:endParaRPr>
          </a:p>
        </p:txBody>
      </p:sp>
      <p:sp>
        <p:nvSpPr>
          <p:cNvPr id="9" name="Rectangle 8">
            <a:extLst>
              <a:ext uri="{FF2B5EF4-FFF2-40B4-BE49-F238E27FC236}">
                <a16:creationId xmlns:a16="http://schemas.microsoft.com/office/drawing/2014/main" id="{6C2A73D4-69D8-A11E-BFC7-F8B58D9067EF}"/>
              </a:ext>
            </a:extLst>
          </p:cNvPr>
          <p:cNvSpPr/>
          <p:nvPr/>
        </p:nvSpPr>
        <p:spPr>
          <a:xfrm>
            <a:off x="4292599" y="5578614"/>
            <a:ext cx="2370667" cy="5757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Generalized Additive</a:t>
            </a:r>
            <a:endParaRPr lang="en-NL" dirty="0">
              <a:solidFill>
                <a:schemeClr val="bg1"/>
              </a:solidFill>
            </a:endParaRPr>
          </a:p>
        </p:txBody>
      </p:sp>
      <p:sp>
        <p:nvSpPr>
          <p:cNvPr id="10" name="Rectangle 9">
            <a:extLst>
              <a:ext uri="{FF2B5EF4-FFF2-40B4-BE49-F238E27FC236}">
                <a16:creationId xmlns:a16="http://schemas.microsoft.com/office/drawing/2014/main" id="{DC9B49AC-E3C6-C22C-573F-15D8C2064E15}"/>
              </a:ext>
            </a:extLst>
          </p:cNvPr>
          <p:cNvSpPr/>
          <p:nvPr/>
        </p:nvSpPr>
        <p:spPr>
          <a:xfrm>
            <a:off x="7594405" y="5595435"/>
            <a:ext cx="2370667" cy="5757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Bayesian Models</a:t>
            </a:r>
            <a:endParaRPr lang="en-NL" dirty="0">
              <a:solidFill>
                <a:schemeClr val="bg1"/>
              </a:solidFill>
            </a:endParaRPr>
          </a:p>
        </p:txBody>
      </p:sp>
    </p:spTree>
    <p:extLst>
      <p:ext uri="{BB962C8B-B14F-4D97-AF65-F5344CB8AC3E}">
        <p14:creationId xmlns:p14="http://schemas.microsoft.com/office/powerpoint/2010/main" val="155621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2B5B-5F0A-B7A0-4806-E7EC9E517441}"/>
              </a:ext>
            </a:extLst>
          </p:cNvPr>
          <p:cNvSpPr>
            <a:spLocks noGrp="1"/>
          </p:cNvSpPr>
          <p:nvPr>
            <p:ph type="ctrTitle"/>
          </p:nvPr>
        </p:nvSpPr>
        <p:spPr>
          <a:xfrm>
            <a:off x="1524000" y="2235200"/>
            <a:ext cx="9144000" cy="2387600"/>
          </a:xfrm>
        </p:spPr>
        <p:txBody>
          <a:bodyPr anchor="ctr">
            <a:normAutofit/>
          </a:bodyPr>
          <a:lstStyle/>
          <a:p>
            <a:pPr>
              <a:lnSpc>
                <a:spcPct val="100000"/>
              </a:lnSpc>
            </a:pPr>
            <a:r>
              <a:rPr lang="en-GB" sz="4000" dirty="0"/>
              <a:t>Wat is </a:t>
            </a:r>
            <a:r>
              <a:rPr lang="en-GB" sz="4000" dirty="0" err="1"/>
              <a:t>jullie</a:t>
            </a:r>
            <a:r>
              <a:rPr lang="en-GB" sz="4000" dirty="0"/>
              <a:t> </a:t>
            </a:r>
            <a:r>
              <a:rPr lang="en-GB" sz="4000" dirty="0" err="1"/>
              <a:t>bijgebleven</a:t>
            </a:r>
            <a:r>
              <a:rPr lang="en-GB" sz="4000" dirty="0"/>
              <a:t> van de </a:t>
            </a:r>
            <a:r>
              <a:rPr lang="en-GB" sz="4000" dirty="0" err="1"/>
              <a:t>afgelopen</a:t>
            </a:r>
            <a:r>
              <a:rPr lang="en-GB" sz="4000" dirty="0"/>
              <a:t> twee </a:t>
            </a:r>
            <a:r>
              <a:rPr lang="en-GB" sz="4000" dirty="0" err="1"/>
              <a:t>dagen</a:t>
            </a:r>
            <a:r>
              <a:rPr lang="en-GB" sz="4000" dirty="0"/>
              <a:t>?</a:t>
            </a:r>
            <a:endParaRPr lang="en-US" sz="4000" dirty="0"/>
          </a:p>
        </p:txBody>
      </p:sp>
    </p:spTree>
    <p:extLst>
      <p:ext uri="{BB962C8B-B14F-4D97-AF65-F5344CB8AC3E}">
        <p14:creationId xmlns:p14="http://schemas.microsoft.com/office/powerpoint/2010/main" val="2681792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6309904" y="411479"/>
            <a:ext cx="5486400" cy="3291840"/>
          </a:xfrm>
        </p:spPr>
        <p:txBody>
          <a:bodyPr/>
          <a:lstStyle/>
          <a:p>
            <a:r>
              <a:rPr lang="en-GB" dirty="0"/>
              <a:t>P</a:t>
            </a:r>
            <a:r>
              <a:rPr lang="en-US" dirty="0" err="1"/>
              <a:t>racticum</a:t>
            </a:r>
            <a:endParaRPr lang="en-US" dirty="0"/>
          </a:p>
        </p:txBody>
      </p:sp>
      <p:sp>
        <p:nvSpPr>
          <p:cNvPr id="2" name="Text Placeholder 2">
            <a:extLst>
              <a:ext uri="{FF2B5EF4-FFF2-40B4-BE49-F238E27FC236}">
                <a16:creationId xmlns:a16="http://schemas.microsoft.com/office/drawing/2014/main" id="{94263511-22BB-7E6C-11CE-9A788BF746B3}"/>
              </a:ext>
            </a:extLst>
          </p:cNvPr>
          <p:cNvSpPr>
            <a:spLocks noGrp="1"/>
          </p:cNvSpPr>
          <p:nvPr>
            <p:ph type="body" sz="quarter" idx="11"/>
          </p:nvPr>
        </p:nvSpPr>
        <p:spPr>
          <a:xfrm>
            <a:off x="6299835" y="4568602"/>
            <a:ext cx="5486400" cy="1645920"/>
          </a:xfrm>
        </p:spPr>
        <p:txBody>
          <a:bodyPr/>
          <a:lstStyle/>
          <a:p>
            <a:r>
              <a:rPr lang="en-US" dirty="0"/>
              <a:t>Neural Network From Scratch</a:t>
            </a:r>
          </a:p>
        </p:txBody>
      </p:sp>
    </p:spTree>
    <p:extLst>
      <p:ext uri="{BB962C8B-B14F-4D97-AF65-F5344CB8AC3E}">
        <p14:creationId xmlns:p14="http://schemas.microsoft.com/office/powerpoint/2010/main" val="4229772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Wat is het </a:t>
            </a:r>
            <a:r>
              <a:rPr lang="en-US" dirty="0" err="1">
                <a:solidFill>
                  <a:srgbClr val="386647"/>
                </a:solidFill>
              </a:rPr>
              <a:t>verschil</a:t>
            </a:r>
            <a:r>
              <a:rPr lang="en-US" dirty="0"/>
              <a:t>?</a:t>
            </a:r>
          </a:p>
        </p:txBody>
      </p:sp>
      <p:sp>
        <p:nvSpPr>
          <p:cNvPr id="3" name="Content Placeholder 2">
            <a:extLst>
              <a:ext uri="{FF2B5EF4-FFF2-40B4-BE49-F238E27FC236}">
                <a16:creationId xmlns:a16="http://schemas.microsoft.com/office/drawing/2014/main" id="{DB097449-5B72-ADA0-3B2D-1CBC160D6B90}"/>
              </a:ext>
            </a:extLst>
          </p:cNvPr>
          <p:cNvSpPr>
            <a:spLocks noGrp="1"/>
          </p:cNvSpPr>
          <p:nvPr>
            <p:ph sz="quarter" idx="15"/>
          </p:nvPr>
        </p:nvSpPr>
        <p:spPr>
          <a:xfrm>
            <a:off x="680124" y="2676525"/>
            <a:ext cx="5815263" cy="3597470"/>
          </a:xfrm>
        </p:spPr>
        <p:txBody>
          <a:bodyPr>
            <a:normAutofit/>
          </a:bodyPr>
          <a:lstStyle/>
          <a:p>
            <a:pPr marL="0" lvl="1" indent="0">
              <a:buNone/>
            </a:pPr>
            <a:r>
              <a:rPr lang="en-US" sz="2800" b="1" dirty="0" err="1">
                <a:latin typeface="ADLaM Display" panose="02010000000000000000" pitchFamily="2" charset="0"/>
                <a:ea typeface="ADLaM Display" panose="02010000000000000000" pitchFamily="2" charset="0"/>
                <a:cs typeface="ADLaM Display" panose="02010000000000000000" pitchFamily="2" charset="0"/>
              </a:rPr>
              <a:t>Statistische</a:t>
            </a:r>
            <a:r>
              <a:rPr lang="en-US" sz="2800" b="1" dirty="0">
                <a:latin typeface="ADLaM Display" panose="02010000000000000000" pitchFamily="2" charset="0"/>
                <a:ea typeface="ADLaM Display" panose="02010000000000000000" pitchFamily="2" charset="0"/>
                <a:cs typeface="ADLaM Display" panose="02010000000000000000" pitchFamily="2" charset="0"/>
              </a:rPr>
              <a:t> </a:t>
            </a:r>
            <a:r>
              <a:rPr lang="en-US" sz="2800" b="1" dirty="0" err="1">
                <a:latin typeface="ADLaM Display" panose="02010000000000000000" pitchFamily="2" charset="0"/>
                <a:ea typeface="ADLaM Display" panose="02010000000000000000" pitchFamily="2" charset="0"/>
                <a:cs typeface="ADLaM Display" panose="02010000000000000000" pitchFamily="2" charset="0"/>
              </a:rPr>
              <a:t>Methoden</a:t>
            </a:r>
            <a:endParaRPr lang="en-US" sz="2800" b="1" dirty="0">
              <a:latin typeface="ADLaM Display" panose="02010000000000000000" pitchFamily="2" charset="0"/>
              <a:ea typeface="ADLaM Display" panose="02010000000000000000" pitchFamily="2" charset="0"/>
              <a:cs typeface="ADLaM Display" panose="02010000000000000000" pitchFamily="2" charset="0"/>
            </a:endParaRPr>
          </a:p>
          <a:p>
            <a:pPr lvl="1"/>
            <a:r>
              <a:rPr lang="en-US" sz="2800" dirty="0"/>
              <a:t>Kleine, </a:t>
            </a:r>
            <a:r>
              <a:rPr lang="en-US" sz="2800" dirty="0" err="1"/>
              <a:t>simpele</a:t>
            </a:r>
            <a:r>
              <a:rPr lang="en-US" sz="2800" dirty="0"/>
              <a:t> datasets</a:t>
            </a:r>
          </a:p>
          <a:p>
            <a:pPr lvl="1"/>
            <a:r>
              <a:rPr lang="en-US" sz="2800" dirty="0" err="1"/>
              <a:t>Complexe</a:t>
            </a:r>
            <a:r>
              <a:rPr lang="en-US" sz="2800" dirty="0"/>
              <a:t> </a:t>
            </a:r>
            <a:r>
              <a:rPr lang="en-US" sz="2800" dirty="0" err="1"/>
              <a:t>wiskunde</a:t>
            </a:r>
            <a:endParaRPr lang="en-US" sz="2800" dirty="0"/>
          </a:p>
          <a:p>
            <a:pPr lvl="1"/>
            <a:r>
              <a:rPr lang="en-US" sz="2800" dirty="0" err="1"/>
              <a:t>Theoretisch</a:t>
            </a:r>
            <a:endParaRPr lang="en-US" sz="2800" dirty="0"/>
          </a:p>
        </p:txBody>
      </p:sp>
      <p:sp>
        <p:nvSpPr>
          <p:cNvPr id="4" name="Content Placeholder 3">
            <a:extLst>
              <a:ext uri="{FF2B5EF4-FFF2-40B4-BE49-F238E27FC236}">
                <a16:creationId xmlns:a16="http://schemas.microsoft.com/office/drawing/2014/main" id="{41FC7B50-71A6-D8BE-C032-5EB4CF5706D5}"/>
              </a:ext>
            </a:extLst>
          </p:cNvPr>
          <p:cNvSpPr>
            <a:spLocks noGrp="1"/>
          </p:cNvSpPr>
          <p:nvPr>
            <p:ph sz="quarter" idx="16"/>
          </p:nvPr>
        </p:nvSpPr>
        <p:spPr>
          <a:xfrm>
            <a:off x="5967662" y="2676525"/>
            <a:ext cx="5815263" cy="3597470"/>
          </a:xfrm>
        </p:spPr>
        <p:txBody>
          <a:bodyPr>
            <a:normAutofit/>
          </a:bodyPr>
          <a:lstStyle/>
          <a:p>
            <a:pPr marL="0" lvl="1" indent="0">
              <a:buNone/>
            </a:pPr>
            <a:r>
              <a:rPr lang="en-US" sz="2800" b="1" dirty="0">
                <a:latin typeface="ADLaM Display" panose="02010000000000000000" pitchFamily="2" charset="0"/>
                <a:ea typeface="ADLaM Display" panose="02010000000000000000" pitchFamily="2" charset="0"/>
                <a:cs typeface="ADLaM Display" panose="02010000000000000000" pitchFamily="2" charset="0"/>
              </a:rPr>
              <a:t>Machine Learning (Deep Learning)</a:t>
            </a:r>
          </a:p>
          <a:p>
            <a:pPr lvl="1"/>
            <a:r>
              <a:rPr lang="en-US" sz="2800" dirty="0"/>
              <a:t>Grote, </a:t>
            </a:r>
            <a:r>
              <a:rPr lang="en-US" sz="2800" dirty="0" err="1"/>
              <a:t>complexe</a:t>
            </a:r>
            <a:r>
              <a:rPr lang="en-US" sz="2800" dirty="0"/>
              <a:t> datasets</a:t>
            </a:r>
          </a:p>
          <a:p>
            <a:pPr lvl="1"/>
            <a:r>
              <a:rPr lang="en-US" sz="2800" dirty="0"/>
              <a:t>(</a:t>
            </a:r>
            <a:r>
              <a:rPr lang="en-US" sz="2800" dirty="0" err="1"/>
              <a:t>Relatief</a:t>
            </a:r>
            <a:r>
              <a:rPr lang="en-US" sz="2800" dirty="0"/>
              <a:t>) </a:t>
            </a:r>
            <a:r>
              <a:rPr lang="en-US" sz="2800" dirty="0" err="1"/>
              <a:t>weinig</a:t>
            </a:r>
            <a:r>
              <a:rPr lang="en-US" sz="2800" dirty="0"/>
              <a:t> </a:t>
            </a:r>
            <a:r>
              <a:rPr lang="en-US" sz="2800" dirty="0" err="1"/>
              <a:t>wiskundige</a:t>
            </a:r>
            <a:r>
              <a:rPr lang="en-US" sz="2800" dirty="0"/>
              <a:t> </a:t>
            </a:r>
            <a:r>
              <a:rPr lang="en-US" sz="2800" dirty="0" err="1"/>
              <a:t>theorie</a:t>
            </a:r>
            <a:endParaRPr lang="en-US" sz="2800" dirty="0"/>
          </a:p>
          <a:p>
            <a:pPr lvl="1"/>
            <a:r>
              <a:rPr lang="en-US" sz="2800" dirty="0"/>
              <a:t>Meer </a:t>
            </a:r>
            <a:r>
              <a:rPr lang="en-US" sz="2800" dirty="0" err="1"/>
              <a:t>praktisch</a:t>
            </a:r>
            <a:r>
              <a:rPr lang="en-US" sz="2800" dirty="0"/>
              <a:t>, hands-on</a:t>
            </a:r>
          </a:p>
        </p:txBody>
      </p:sp>
      <p:pic>
        <p:nvPicPr>
          <p:cNvPr id="6" name="Picture 5" descr="A diagram of a machine learning&#10;&#10;Description automatically generated">
            <a:extLst>
              <a:ext uri="{FF2B5EF4-FFF2-40B4-BE49-F238E27FC236}">
                <a16:creationId xmlns:a16="http://schemas.microsoft.com/office/drawing/2014/main" id="{14B9D461-3E6C-3C4A-88A5-AFA6E5D45B82}"/>
              </a:ext>
            </a:extLst>
          </p:cNvPr>
          <p:cNvPicPr>
            <a:picLocks noChangeAspect="1"/>
          </p:cNvPicPr>
          <p:nvPr/>
        </p:nvPicPr>
        <p:blipFill rotWithShape="1">
          <a:blip r:embed="rId3">
            <a:extLst>
              <a:ext uri="{28A0092B-C50C-407E-A947-70E740481C1C}">
                <a14:useLocalDpi xmlns:a14="http://schemas.microsoft.com/office/drawing/2010/main" val="0"/>
              </a:ext>
            </a:extLst>
          </a:blip>
          <a:srcRect b="61610"/>
          <a:stretch/>
        </p:blipFill>
        <p:spPr>
          <a:xfrm>
            <a:off x="199474" y="5085276"/>
            <a:ext cx="4684250" cy="917920"/>
          </a:xfrm>
          <a:prstGeom prst="rect">
            <a:avLst/>
          </a:prstGeom>
        </p:spPr>
      </p:pic>
      <p:pic>
        <p:nvPicPr>
          <p:cNvPr id="8" name="Picture 7" descr="A diagram of a machine learning&#10;&#10;Description automatically generated">
            <a:extLst>
              <a:ext uri="{FF2B5EF4-FFF2-40B4-BE49-F238E27FC236}">
                <a16:creationId xmlns:a16="http://schemas.microsoft.com/office/drawing/2014/main" id="{22E31344-B8C4-C907-467C-91EC523041BD}"/>
              </a:ext>
            </a:extLst>
          </p:cNvPr>
          <p:cNvPicPr>
            <a:picLocks noChangeAspect="1"/>
          </p:cNvPicPr>
          <p:nvPr/>
        </p:nvPicPr>
        <p:blipFill rotWithShape="1">
          <a:blip r:embed="rId3">
            <a:extLst>
              <a:ext uri="{28A0092B-C50C-407E-A947-70E740481C1C}">
                <a14:useLocalDpi xmlns:a14="http://schemas.microsoft.com/office/drawing/2010/main" val="0"/>
              </a:ext>
            </a:extLst>
          </a:blip>
          <a:srcRect t="64815"/>
          <a:stretch/>
        </p:blipFill>
        <p:spPr>
          <a:xfrm>
            <a:off x="6203009" y="5085276"/>
            <a:ext cx="5110861" cy="917920"/>
          </a:xfrm>
          <a:prstGeom prst="rect">
            <a:avLst/>
          </a:prstGeom>
        </p:spPr>
      </p:pic>
      <p:sp>
        <p:nvSpPr>
          <p:cNvPr id="11" name="TextBox 10">
            <a:extLst>
              <a:ext uri="{FF2B5EF4-FFF2-40B4-BE49-F238E27FC236}">
                <a16:creationId xmlns:a16="http://schemas.microsoft.com/office/drawing/2014/main" id="{13B92E46-0405-D322-63FC-1DE01D645A59}"/>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spTree>
    <p:extLst>
      <p:ext uri="{BB962C8B-B14F-4D97-AF65-F5344CB8AC3E}">
        <p14:creationId xmlns:p14="http://schemas.microsoft.com/office/powerpoint/2010/main" val="888484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Hoe de machine </a:t>
            </a:r>
            <a:r>
              <a:rPr lang="en-US" dirty="0" err="1">
                <a:solidFill>
                  <a:srgbClr val="386647"/>
                </a:solidFill>
              </a:rPr>
              <a:t>leert</a:t>
            </a:r>
            <a:endParaRPr lang="en-US" dirty="0">
              <a:solidFill>
                <a:srgbClr val="386647"/>
              </a:solidFill>
            </a:endParaRPr>
          </a:p>
        </p:txBody>
      </p:sp>
      <p:pic>
        <p:nvPicPr>
          <p:cNvPr id="8" name="Picture 7" descr="A diagram of a machine learning&#10;&#10;Description automatically generated">
            <a:extLst>
              <a:ext uri="{FF2B5EF4-FFF2-40B4-BE49-F238E27FC236}">
                <a16:creationId xmlns:a16="http://schemas.microsoft.com/office/drawing/2014/main" id="{22E31344-B8C4-C907-467C-91EC523041BD}"/>
              </a:ext>
            </a:extLst>
          </p:cNvPr>
          <p:cNvPicPr>
            <a:picLocks noChangeAspect="1"/>
          </p:cNvPicPr>
          <p:nvPr/>
        </p:nvPicPr>
        <p:blipFill rotWithShape="1">
          <a:blip r:embed="rId3">
            <a:extLst>
              <a:ext uri="{28A0092B-C50C-407E-A947-70E740481C1C}">
                <a14:useLocalDpi xmlns:a14="http://schemas.microsoft.com/office/drawing/2010/main" val="0"/>
              </a:ext>
            </a:extLst>
          </a:blip>
          <a:srcRect t="64815"/>
          <a:stretch/>
        </p:blipFill>
        <p:spPr>
          <a:xfrm>
            <a:off x="6800650" y="1019638"/>
            <a:ext cx="4943146" cy="887798"/>
          </a:xfrm>
          <a:prstGeom prst="rect">
            <a:avLst/>
          </a:prstGeom>
        </p:spPr>
      </p:pic>
      <p:sp>
        <p:nvSpPr>
          <p:cNvPr id="11" name="TextBox 10">
            <a:extLst>
              <a:ext uri="{FF2B5EF4-FFF2-40B4-BE49-F238E27FC236}">
                <a16:creationId xmlns:a16="http://schemas.microsoft.com/office/drawing/2014/main" id="{13B92E46-0405-D322-63FC-1DE01D645A59}"/>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sp>
        <p:nvSpPr>
          <p:cNvPr id="12" name="Content Placeholder 2">
            <a:extLst>
              <a:ext uri="{FF2B5EF4-FFF2-40B4-BE49-F238E27FC236}">
                <a16:creationId xmlns:a16="http://schemas.microsoft.com/office/drawing/2014/main" id="{FC927E6E-1EDE-1E61-721A-C785AF5D27C5}"/>
              </a:ext>
            </a:extLst>
          </p:cNvPr>
          <p:cNvSpPr>
            <a:spLocks noGrp="1"/>
          </p:cNvSpPr>
          <p:nvPr>
            <p:ph sz="quarter" idx="15"/>
          </p:nvPr>
        </p:nvSpPr>
        <p:spPr>
          <a:xfrm>
            <a:off x="594360" y="2676525"/>
            <a:ext cx="2792529" cy="752475"/>
          </a:xfrm>
        </p:spPr>
        <p:txBody>
          <a:bodyPr/>
          <a:lstStyle/>
          <a:p>
            <a:pPr marL="0" lvl="1" indent="0" algn="ctr">
              <a:buNone/>
            </a:pPr>
            <a:r>
              <a:rPr lang="en-US" b="1" dirty="0" err="1">
                <a:latin typeface="ADLaM Display" panose="02010000000000000000" pitchFamily="2" charset="0"/>
                <a:ea typeface="ADLaM Display" panose="02010000000000000000" pitchFamily="2" charset="0"/>
                <a:cs typeface="ADLaM Display" panose="02010000000000000000" pitchFamily="2" charset="0"/>
              </a:rPr>
              <a:t>Datapunten</a:t>
            </a:r>
            <a:r>
              <a:rPr lang="en-US" b="1" dirty="0">
                <a:latin typeface="ADLaM Display" panose="02010000000000000000" pitchFamily="2" charset="0"/>
                <a:ea typeface="ADLaM Display" panose="02010000000000000000" pitchFamily="2" charset="0"/>
                <a:cs typeface="ADLaM Display" panose="02010000000000000000" pitchFamily="2" charset="0"/>
              </a:rPr>
              <a:t> </a:t>
            </a:r>
            <a:r>
              <a:rPr lang="en-US" b="1" dirty="0" err="1">
                <a:latin typeface="ADLaM Display" panose="02010000000000000000" pitchFamily="2" charset="0"/>
                <a:ea typeface="ADLaM Display" panose="02010000000000000000" pitchFamily="2" charset="0"/>
                <a:cs typeface="ADLaM Display" panose="02010000000000000000" pitchFamily="2" charset="0"/>
              </a:rPr>
              <a:t>als</a:t>
            </a:r>
            <a:r>
              <a:rPr lang="en-US" b="1" dirty="0">
                <a:latin typeface="ADLaM Display" panose="02010000000000000000" pitchFamily="2" charset="0"/>
                <a:ea typeface="ADLaM Display" panose="02010000000000000000" pitchFamily="2" charset="0"/>
                <a:cs typeface="ADLaM Display" panose="02010000000000000000" pitchFamily="2" charset="0"/>
              </a:rPr>
              <a:t> input </a:t>
            </a:r>
            <a:r>
              <a:rPr lang="en-US" b="1" dirty="0" err="1">
                <a:latin typeface="ADLaM Display" panose="02010000000000000000" pitchFamily="2" charset="0"/>
                <a:ea typeface="ADLaM Display" panose="02010000000000000000" pitchFamily="2" charset="0"/>
                <a:cs typeface="ADLaM Display" panose="02010000000000000000" pitchFamily="2" charset="0"/>
              </a:rPr>
              <a:t>voor</a:t>
            </a:r>
            <a:r>
              <a:rPr lang="en-US" b="1" dirty="0">
                <a:latin typeface="ADLaM Display" panose="02010000000000000000" pitchFamily="2" charset="0"/>
                <a:ea typeface="ADLaM Display" panose="02010000000000000000" pitchFamily="2" charset="0"/>
                <a:cs typeface="ADLaM Display" panose="02010000000000000000" pitchFamily="2" charset="0"/>
              </a:rPr>
              <a:t> het model</a:t>
            </a:r>
          </a:p>
        </p:txBody>
      </p:sp>
      <p:sp>
        <p:nvSpPr>
          <p:cNvPr id="13" name="Content Placeholder 2">
            <a:extLst>
              <a:ext uri="{FF2B5EF4-FFF2-40B4-BE49-F238E27FC236}">
                <a16:creationId xmlns:a16="http://schemas.microsoft.com/office/drawing/2014/main" id="{AA7819A9-D3A5-16D9-D159-406F545513C3}"/>
              </a:ext>
            </a:extLst>
          </p:cNvPr>
          <p:cNvSpPr txBox="1">
            <a:spLocks/>
          </p:cNvSpPr>
          <p:nvPr/>
        </p:nvSpPr>
        <p:spPr>
          <a:xfrm>
            <a:off x="4785410" y="2676024"/>
            <a:ext cx="2792529" cy="752475"/>
          </a:xfrm>
          <a:prstGeom prst="rect">
            <a:avLst/>
          </a:prstGeom>
        </p:spPr>
        <p:txBody>
          <a:bodyPr vert="horz" lIns="0" tIns="45720" rIns="0" bIns="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943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b="1" dirty="0" err="1">
                <a:latin typeface="ADLaM Display" panose="02010000000000000000" pitchFamily="2" charset="0"/>
                <a:ea typeface="ADLaM Display" panose="02010000000000000000" pitchFamily="2" charset="0"/>
                <a:cs typeface="ADLaM Display" panose="02010000000000000000" pitchFamily="2" charset="0"/>
              </a:rPr>
              <a:t>Voorbeelden</a:t>
            </a:r>
            <a:r>
              <a:rPr lang="en-US" b="1" dirty="0">
                <a:latin typeface="ADLaM Display" panose="02010000000000000000" pitchFamily="2" charset="0"/>
                <a:ea typeface="ADLaM Display" panose="02010000000000000000" pitchFamily="2" charset="0"/>
                <a:cs typeface="ADLaM Display" panose="02010000000000000000" pitchFamily="2" charset="0"/>
              </a:rPr>
              <a:t> van </a:t>
            </a:r>
            <a:r>
              <a:rPr lang="en-US" b="1" dirty="0" err="1">
                <a:latin typeface="ADLaM Display" panose="02010000000000000000" pitchFamily="2" charset="0"/>
                <a:ea typeface="ADLaM Display" panose="02010000000000000000" pitchFamily="2" charset="0"/>
                <a:cs typeface="ADLaM Display" panose="02010000000000000000" pitchFamily="2" charset="0"/>
              </a:rPr>
              <a:t>verwachte</a:t>
            </a:r>
            <a:r>
              <a:rPr lang="en-US" b="1" dirty="0">
                <a:latin typeface="ADLaM Display" panose="02010000000000000000" pitchFamily="2" charset="0"/>
                <a:ea typeface="ADLaM Display" panose="02010000000000000000" pitchFamily="2" charset="0"/>
                <a:cs typeface="ADLaM Display" panose="02010000000000000000" pitchFamily="2" charset="0"/>
              </a:rPr>
              <a:t> </a:t>
            </a:r>
            <a:r>
              <a:rPr lang="en-US" b="1" dirty="0" err="1">
                <a:latin typeface="ADLaM Display" panose="02010000000000000000" pitchFamily="2" charset="0"/>
                <a:ea typeface="ADLaM Display" panose="02010000000000000000" pitchFamily="2" charset="0"/>
                <a:cs typeface="ADLaM Display" panose="02010000000000000000" pitchFamily="2" charset="0"/>
              </a:rPr>
              <a:t>uitkomsten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5" name="Content Placeholder 2">
            <a:extLst>
              <a:ext uri="{FF2B5EF4-FFF2-40B4-BE49-F238E27FC236}">
                <a16:creationId xmlns:a16="http://schemas.microsoft.com/office/drawing/2014/main" id="{BD75C730-632A-8ECF-0B3E-CD0A51F9D47B}"/>
              </a:ext>
            </a:extLst>
          </p:cNvPr>
          <p:cNvSpPr txBox="1">
            <a:spLocks/>
          </p:cNvSpPr>
          <p:nvPr/>
        </p:nvSpPr>
        <p:spPr>
          <a:xfrm>
            <a:off x="8805111" y="2675022"/>
            <a:ext cx="2792529" cy="752475"/>
          </a:xfrm>
          <a:prstGeom prst="rect">
            <a:avLst/>
          </a:prstGeom>
        </p:spPr>
        <p:txBody>
          <a:bodyPr vert="horz" lIns="0" tIns="45720" rIns="0" bIns="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943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b="1" dirty="0" err="1">
                <a:latin typeface="ADLaM Display" panose="02010000000000000000" pitchFamily="2" charset="0"/>
                <a:ea typeface="ADLaM Display" panose="02010000000000000000" pitchFamily="2" charset="0"/>
                <a:cs typeface="ADLaM Display" panose="02010000000000000000" pitchFamily="2" charset="0"/>
              </a:rPr>
              <a:t>Een</a:t>
            </a:r>
            <a:r>
              <a:rPr lang="en-US" b="1" dirty="0">
                <a:latin typeface="ADLaM Display" panose="02010000000000000000" pitchFamily="2" charset="0"/>
                <a:ea typeface="ADLaM Display" panose="02010000000000000000" pitchFamily="2" charset="0"/>
                <a:cs typeface="ADLaM Display" panose="02010000000000000000" pitchFamily="2" charset="0"/>
              </a:rPr>
              <a:t> </a:t>
            </a:r>
            <a:r>
              <a:rPr lang="en-US" b="1" dirty="0" err="1">
                <a:latin typeface="ADLaM Display" panose="02010000000000000000" pitchFamily="2" charset="0"/>
                <a:ea typeface="ADLaM Display" panose="02010000000000000000" pitchFamily="2" charset="0"/>
                <a:cs typeface="ADLaM Display" panose="02010000000000000000" pitchFamily="2" charset="0"/>
              </a:rPr>
              <a:t>manier</a:t>
            </a:r>
            <a:r>
              <a:rPr lang="en-US" b="1" dirty="0">
                <a:latin typeface="ADLaM Display" panose="02010000000000000000" pitchFamily="2" charset="0"/>
                <a:ea typeface="ADLaM Display" panose="02010000000000000000" pitchFamily="2" charset="0"/>
                <a:cs typeface="ADLaM Display" panose="02010000000000000000" pitchFamily="2" charset="0"/>
              </a:rPr>
              <a:t> om </a:t>
            </a:r>
            <a:r>
              <a:rPr lang="en-US" b="1" dirty="0" err="1">
                <a:latin typeface="ADLaM Display" panose="02010000000000000000" pitchFamily="2" charset="0"/>
                <a:ea typeface="ADLaM Display" panose="02010000000000000000" pitchFamily="2" charset="0"/>
                <a:cs typeface="ADLaM Display" panose="02010000000000000000" pitchFamily="2" charset="0"/>
              </a:rPr>
              <a:t>voortgang</a:t>
            </a:r>
            <a:r>
              <a:rPr lang="en-US" b="1" dirty="0">
                <a:latin typeface="ADLaM Display" panose="02010000000000000000" pitchFamily="2" charset="0"/>
                <a:ea typeface="ADLaM Display" panose="02010000000000000000" pitchFamily="2" charset="0"/>
                <a:cs typeface="ADLaM Display" panose="02010000000000000000" pitchFamily="2" charset="0"/>
              </a:rPr>
              <a:t> </a:t>
            </a:r>
            <a:r>
              <a:rPr lang="en-US" b="1" dirty="0" err="1">
                <a:latin typeface="ADLaM Display" panose="02010000000000000000" pitchFamily="2" charset="0"/>
                <a:ea typeface="ADLaM Display" panose="02010000000000000000" pitchFamily="2" charset="0"/>
                <a:cs typeface="ADLaM Display" panose="02010000000000000000" pitchFamily="2" charset="0"/>
              </a:rPr>
              <a:t>te</a:t>
            </a:r>
            <a:r>
              <a:rPr lang="en-US" b="1" dirty="0">
                <a:latin typeface="ADLaM Display" panose="02010000000000000000" pitchFamily="2" charset="0"/>
                <a:ea typeface="ADLaM Display" panose="02010000000000000000" pitchFamily="2" charset="0"/>
                <a:cs typeface="ADLaM Display" panose="02010000000000000000" pitchFamily="2" charset="0"/>
              </a:rPr>
              <a:t> </a:t>
            </a:r>
            <a:r>
              <a:rPr lang="en-US" b="1" dirty="0" err="1">
                <a:latin typeface="ADLaM Display" panose="02010000000000000000" pitchFamily="2" charset="0"/>
                <a:ea typeface="ADLaM Display" panose="02010000000000000000" pitchFamily="2" charset="0"/>
                <a:cs typeface="ADLaM Display" panose="02010000000000000000" pitchFamily="2" charset="0"/>
              </a:rPr>
              <a:t>meten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6" name="Oval 15">
            <a:extLst>
              <a:ext uri="{FF2B5EF4-FFF2-40B4-BE49-F238E27FC236}">
                <a16:creationId xmlns:a16="http://schemas.microsoft.com/office/drawing/2014/main" id="{E96A74D6-7501-CF50-7CCD-CB0DACC4BCB0}"/>
              </a:ext>
            </a:extLst>
          </p:cNvPr>
          <p:cNvSpPr/>
          <p:nvPr/>
        </p:nvSpPr>
        <p:spPr>
          <a:xfrm>
            <a:off x="294774" y="2495022"/>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1</a:t>
            </a:r>
            <a:endParaRPr lang="en-US" dirty="0">
              <a:latin typeface="Arial Black" panose="020B0A04020102020204" pitchFamily="34" charset="0"/>
            </a:endParaRPr>
          </a:p>
        </p:txBody>
      </p:sp>
      <p:sp>
        <p:nvSpPr>
          <p:cNvPr id="17" name="Oval 16">
            <a:extLst>
              <a:ext uri="{FF2B5EF4-FFF2-40B4-BE49-F238E27FC236}">
                <a16:creationId xmlns:a16="http://schemas.microsoft.com/office/drawing/2014/main" id="{DC01D42A-8435-1915-752A-E9690D9A72AF}"/>
              </a:ext>
            </a:extLst>
          </p:cNvPr>
          <p:cNvSpPr/>
          <p:nvPr/>
        </p:nvSpPr>
        <p:spPr>
          <a:xfrm>
            <a:off x="4459942" y="2495022"/>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2</a:t>
            </a:r>
            <a:endParaRPr lang="en-US" dirty="0">
              <a:latin typeface="Arial Black" panose="020B0A04020102020204" pitchFamily="34" charset="0"/>
            </a:endParaRPr>
          </a:p>
        </p:txBody>
      </p:sp>
      <p:sp>
        <p:nvSpPr>
          <p:cNvPr id="18" name="Oval 17">
            <a:extLst>
              <a:ext uri="{FF2B5EF4-FFF2-40B4-BE49-F238E27FC236}">
                <a16:creationId xmlns:a16="http://schemas.microsoft.com/office/drawing/2014/main" id="{563C7482-6AA5-0615-CBE9-D333F973C167}"/>
              </a:ext>
            </a:extLst>
          </p:cNvPr>
          <p:cNvSpPr/>
          <p:nvPr/>
        </p:nvSpPr>
        <p:spPr>
          <a:xfrm>
            <a:off x="8625110" y="2495022"/>
            <a:ext cx="360000" cy="3600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rial Black" panose="020B0A04020102020204" pitchFamily="34" charset="0"/>
              </a:rPr>
              <a:t>3</a:t>
            </a:r>
            <a:endParaRPr lang="en-US" dirty="0">
              <a:latin typeface="Arial Black" panose="020B0A04020102020204" pitchFamily="34" charset="0"/>
            </a:endParaRPr>
          </a:p>
        </p:txBody>
      </p:sp>
      <p:pic>
        <p:nvPicPr>
          <p:cNvPr id="23" name="Picture 22" descr="A collage of different animals&#10;&#10;Description automatically generated">
            <a:extLst>
              <a:ext uri="{FF2B5EF4-FFF2-40B4-BE49-F238E27FC236}">
                <a16:creationId xmlns:a16="http://schemas.microsoft.com/office/drawing/2014/main" id="{17249732-00B5-1CC6-D67E-AF42B1C57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66" y="3286198"/>
            <a:ext cx="3293673" cy="3293673"/>
          </a:xfrm>
          <a:prstGeom prst="rect">
            <a:avLst/>
          </a:prstGeom>
        </p:spPr>
      </p:pic>
      <p:sp>
        <p:nvSpPr>
          <p:cNvPr id="24" name="Content Placeholder 2">
            <a:extLst>
              <a:ext uri="{FF2B5EF4-FFF2-40B4-BE49-F238E27FC236}">
                <a16:creationId xmlns:a16="http://schemas.microsoft.com/office/drawing/2014/main" id="{732F3C8C-813C-08EA-B87A-B5C7D58997BD}"/>
              </a:ext>
            </a:extLst>
          </p:cNvPr>
          <p:cNvSpPr txBox="1">
            <a:spLocks/>
          </p:cNvSpPr>
          <p:nvPr/>
        </p:nvSpPr>
        <p:spPr>
          <a:xfrm>
            <a:off x="5482339" y="3696130"/>
            <a:ext cx="1965563" cy="879351"/>
          </a:xfrm>
          <a:prstGeom prst="rect">
            <a:avLst/>
          </a:prstGeom>
          <a:ln>
            <a:solidFill>
              <a:schemeClr val="bg1"/>
            </a:solidFill>
          </a:ln>
        </p:spPr>
        <p:txBody>
          <a:bodyPr vert="horz" lIns="0" tIns="45720" rIns="0" bIns="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943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sz="3600" dirty="0"/>
              <a:t>“Dog”</a:t>
            </a:r>
          </a:p>
        </p:txBody>
      </p:sp>
      <p:sp>
        <p:nvSpPr>
          <p:cNvPr id="25" name="Content Placeholder 2">
            <a:extLst>
              <a:ext uri="{FF2B5EF4-FFF2-40B4-BE49-F238E27FC236}">
                <a16:creationId xmlns:a16="http://schemas.microsoft.com/office/drawing/2014/main" id="{CF2612AB-7E7C-CD2F-C4D7-CF8EE646D554}"/>
              </a:ext>
            </a:extLst>
          </p:cNvPr>
          <p:cNvSpPr txBox="1">
            <a:spLocks/>
          </p:cNvSpPr>
          <p:nvPr/>
        </p:nvSpPr>
        <p:spPr>
          <a:xfrm>
            <a:off x="5483542" y="4959011"/>
            <a:ext cx="1965563" cy="879351"/>
          </a:xfrm>
          <a:prstGeom prst="rect">
            <a:avLst/>
          </a:prstGeom>
          <a:ln>
            <a:solidFill>
              <a:schemeClr val="bg1"/>
            </a:solidFill>
          </a:ln>
        </p:spPr>
        <p:txBody>
          <a:bodyPr vert="horz" lIns="0" tIns="45720" rIns="0" bIns="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943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sz="3600" dirty="0"/>
              <a:t>“Cat”</a:t>
            </a:r>
          </a:p>
        </p:txBody>
      </p:sp>
      <p:sp>
        <p:nvSpPr>
          <p:cNvPr id="26" name="Content Placeholder 2">
            <a:extLst>
              <a:ext uri="{FF2B5EF4-FFF2-40B4-BE49-F238E27FC236}">
                <a16:creationId xmlns:a16="http://schemas.microsoft.com/office/drawing/2014/main" id="{906C6C66-3AB9-532A-9C18-2B41BFD23032}"/>
              </a:ext>
            </a:extLst>
          </p:cNvPr>
          <p:cNvSpPr txBox="1">
            <a:spLocks/>
          </p:cNvSpPr>
          <p:nvPr/>
        </p:nvSpPr>
        <p:spPr>
          <a:xfrm>
            <a:off x="8762598" y="3806535"/>
            <a:ext cx="2877554" cy="1725582"/>
          </a:xfrm>
          <a:prstGeom prst="rect">
            <a:avLst/>
          </a:prstGeom>
          <a:ln>
            <a:noFill/>
          </a:ln>
        </p:spPr>
        <p:txBody>
          <a:bodyPr vert="horz" lIns="0" tIns="45720" rIns="0" bIns="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943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sz="2800" dirty="0"/>
              <a:t>Loss function:</a:t>
            </a:r>
          </a:p>
          <a:p>
            <a:pPr marL="0" lvl="1" indent="0" algn="ctr">
              <a:buFont typeface="Arial" panose="020B0604020202020204" pitchFamily="34" charset="0"/>
              <a:buNone/>
            </a:pPr>
            <a:r>
              <a:rPr lang="en-US" sz="2800" dirty="0"/>
              <a:t>Hoe </a:t>
            </a:r>
            <a:r>
              <a:rPr lang="en-US" sz="2800" dirty="0" err="1"/>
              <a:t>goed</a:t>
            </a:r>
            <a:r>
              <a:rPr lang="en-US" sz="2800" dirty="0"/>
              <a:t> </a:t>
            </a:r>
            <a:r>
              <a:rPr lang="en-US" sz="2800" dirty="0" err="1"/>
              <a:t>doet</a:t>
            </a:r>
            <a:r>
              <a:rPr lang="en-US" sz="2800" dirty="0"/>
              <a:t> het model het?</a:t>
            </a:r>
          </a:p>
          <a:p>
            <a:pPr marL="0" lvl="1" indent="0" algn="ctr">
              <a:buFont typeface="Arial" panose="020B0604020202020204" pitchFamily="34" charset="0"/>
              <a:buNone/>
            </a:pPr>
            <a:endParaRPr lang="en-US" sz="2800" dirty="0"/>
          </a:p>
        </p:txBody>
      </p:sp>
    </p:spTree>
    <p:extLst>
      <p:ext uri="{BB962C8B-B14F-4D97-AF65-F5344CB8AC3E}">
        <p14:creationId xmlns:p14="http://schemas.microsoft.com/office/powerpoint/2010/main" val="1754859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7611177" cy="1494596"/>
          </a:xfrm>
        </p:spPr>
        <p:txBody>
          <a:bodyPr/>
          <a:lstStyle/>
          <a:p>
            <a:r>
              <a:rPr lang="en-US" dirty="0"/>
              <a:t>De machine </a:t>
            </a:r>
            <a:r>
              <a:rPr lang="en-US" dirty="0" err="1"/>
              <a:t>leert</a:t>
            </a:r>
            <a:r>
              <a:rPr lang="en-US" dirty="0"/>
              <a:t> </a:t>
            </a:r>
            <a:r>
              <a:rPr lang="en-US" dirty="0" err="1">
                <a:solidFill>
                  <a:srgbClr val="386647"/>
                </a:solidFill>
              </a:rPr>
              <a:t>representaties</a:t>
            </a:r>
            <a:r>
              <a:rPr lang="en-US" dirty="0"/>
              <a:t> van de data</a:t>
            </a:r>
          </a:p>
        </p:txBody>
      </p:sp>
      <p:sp>
        <p:nvSpPr>
          <p:cNvPr id="11" name="TextBox 10">
            <a:extLst>
              <a:ext uri="{FF2B5EF4-FFF2-40B4-BE49-F238E27FC236}">
                <a16:creationId xmlns:a16="http://schemas.microsoft.com/office/drawing/2014/main" id="{13B92E46-0405-D322-63FC-1DE01D645A59}"/>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pic>
        <p:nvPicPr>
          <p:cNvPr id="6" name="Picture 5">
            <a:extLst>
              <a:ext uri="{FF2B5EF4-FFF2-40B4-BE49-F238E27FC236}">
                <a16:creationId xmlns:a16="http://schemas.microsoft.com/office/drawing/2014/main" id="{C868A807-FDCF-6FB2-64B4-88E309811482}"/>
              </a:ext>
            </a:extLst>
          </p:cNvPr>
          <p:cNvPicPr>
            <a:picLocks noChangeAspect="1"/>
          </p:cNvPicPr>
          <p:nvPr/>
        </p:nvPicPr>
        <p:blipFill>
          <a:blip r:embed="rId3"/>
          <a:stretch>
            <a:fillRect/>
          </a:stretch>
        </p:blipFill>
        <p:spPr>
          <a:xfrm>
            <a:off x="594360" y="2275795"/>
            <a:ext cx="3921493" cy="4304076"/>
          </a:xfrm>
          <a:prstGeom prst="rect">
            <a:avLst/>
          </a:prstGeom>
        </p:spPr>
      </p:pic>
      <p:sp>
        <p:nvSpPr>
          <p:cNvPr id="14" name="Oval 13">
            <a:extLst>
              <a:ext uri="{FF2B5EF4-FFF2-40B4-BE49-F238E27FC236}">
                <a16:creationId xmlns:a16="http://schemas.microsoft.com/office/drawing/2014/main" id="{290BD3E5-189F-1B62-9B1E-C554EF3F5129}"/>
              </a:ext>
            </a:extLst>
          </p:cNvPr>
          <p:cNvSpPr/>
          <p:nvPr/>
        </p:nvSpPr>
        <p:spPr>
          <a:xfrm>
            <a:off x="4793463" y="2740723"/>
            <a:ext cx="774689" cy="758132"/>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dirty="0">
                <a:latin typeface="Arial Black" panose="020B0A04020102020204" pitchFamily="34" charset="0"/>
              </a:rPr>
              <a:t>1</a:t>
            </a:r>
            <a:endParaRPr lang="en-US" sz="3600" dirty="0">
              <a:latin typeface="Arial Black" panose="020B0A04020102020204" pitchFamily="34" charset="0"/>
            </a:endParaRPr>
          </a:p>
        </p:txBody>
      </p:sp>
      <p:sp>
        <p:nvSpPr>
          <p:cNvPr id="21" name="TextBox 20">
            <a:extLst>
              <a:ext uri="{FF2B5EF4-FFF2-40B4-BE49-F238E27FC236}">
                <a16:creationId xmlns:a16="http://schemas.microsoft.com/office/drawing/2014/main" id="{AE87912B-E6D2-3AEB-952C-83E6D99ED668}"/>
              </a:ext>
            </a:extLst>
          </p:cNvPr>
          <p:cNvSpPr txBox="1"/>
          <p:nvPr/>
        </p:nvSpPr>
        <p:spPr>
          <a:xfrm>
            <a:off x="5956019" y="2659559"/>
            <a:ext cx="3076996" cy="769441"/>
          </a:xfrm>
          <a:prstGeom prst="rect">
            <a:avLst/>
          </a:prstGeom>
          <a:noFill/>
        </p:spPr>
        <p:txBody>
          <a:bodyPr wrap="none" rtlCol="0">
            <a:spAutoFit/>
          </a:bodyPr>
          <a:lstStyle/>
          <a:p>
            <a:r>
              <a:rPr lang="nl-NL" sz="4400" dirty="0">
                <a:solidFill>
                  <a:schemeClr val="bg1"/>
                </a:solidFill>
              </a:rPr>
              <a:t>Coördinaten</a:t>
            </a:r>
          </a:p>
        </p:txBody>
      </p:sp>
      <p:sp>
        <p:nvSpPr>
          <p:cNvPr id="22" name="TextBox 21">
            <a:extLst>
              <a:ext uri="{FF2B5EF4-FFF2-40B4-BE49-F238E27FC236}">
                <a16:creationId xmlns:a16="http://schemas.microsoft.com/office/drawing/2014/main" id="{A731B5F4-85C8-59EE-6C98-725D675BDCC2}"/>
              </a:ext>
            </a:extLst>
          </p:cNvPr>
          <p:cNvSpPr txBox="1"/>
          <p:nvPr/>
        </p:nvSpPr>
        <p:spPr>
          <a:xfrm>
            <a:off x="5956019" y="3763062"/>
            <a:ext cx="1454244" cy="769441"/>
          </a:xfrm>
          <a:prstGeom prst="rect">
            <a:avLst/>
          </a:prstGeom>
          <a:noFill/>
        </p:spPr>
        <p:txBody>
          <a:bodyPr wrap="none" rtlCol="0">
            <a:spAutoFit/>
          </a:bodyPr>
          <a:lstStyle/>
          <a:p>
            <a:r>
              <a:rPr lang="nl-NL" sz="4400" dirty="0">
                <a:solidFill>
                  <a:schemeClr val="bg1"/>
                </a:solidFill>
              </a:rPr>
              <a:t>Kleur</a:t>
            </a:r>
          </a:p>
        </p:txBody>
      </p:sp>
      <p:sp>
        <p:nvSpPr>
          <p:cNvPr id="27" name="TextBox 26">
            <a:extLst>
              <a:ext uri="{FF2B5EF4-FFF2-40B4-BE49-F238E27FC236}">
                <a16:creationId xmlns:a16="http://schemas.microsoft.com/office/drawing/2014/main" id="{E4FE3891-4128-2983-8760-9C15249339BC}"/>
              </a:ext>
            </a:extLst>
          </p:cNvPr>
          <p:cNvSpPr txBox="1"/>
          <p:nvPr/>
        </p:nvSpPr>
        <p:spPr>
          <a:xfrm>
            <a:off x="5956019" y="4796711"/>
            <a:ext cx="4176721" cy="769441"/>
          </a:xfrm>
          <a:prstGeom prst="rect">
            <a:avLst/>
          </a:prstGeom>
          <a:noFill/>
        </p:spPr>
        <p:txBody>
          <a:bodyPr wrap="none" rtlCol="0">
            <a:spAutoFit/>
          </a:bodyPr>
          <a:lstStyle/>
          <a:p>
            <a:r>
              <a:rPr lang="nl-NL" sz="4400" dirty="0">
                <a:solidFill>
                  <a:schemeClr val="bg1"/>
                </a:solidFill>
              </a:rPr>
              <a:t>Percentage goed</a:t>
            </a:r>
          </a:p>
        </p:txBody>
      </p:sp>
      <p:sp>
        <p:nvSpPr>
          <p:cNvPr id="3" name="Oval 2">
            <a:extLst>
              <a:ext uri="{FF2B5EF4-FFF2-40B4-BE49-F238E27FC236}">
                <a16:creationId xmlns:a16="http://schemas.microsoft.com/office/drawing/2014/main" id="{FBAC6328-260A-70FF-21EA-D61AA3C62AD2}"/>
              </a:ext>
            </a:extLst>
          </p:cNvPr>
          <p:cNvSpPr/>
          <p:nvPr/>
        </p:nvSpPr>
        <p:spPr>
          <a:xfrm>
            <a:off x="4808727" y="3774371"/>
            <a:ext cx="774689" cy="758132"/>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dirty="0">
                <a:latin typeface="Arial Black" panose="020B0A04020102020204" pitchFamily="34" charset="0"/>
              </a:rPr>
              <a:t>2</a:t>
            </a:r>
            <a:endParaRPr lang="en-US" sz="3600" dirty="0">
              <a:latin typeface="Arial Black" panose="020B0A04020102020204" pitchFamily="34" charset="0"/>
            </a:endParaRPr>
          </a:p>
        </p:txBody>
      </p:sp>
      <p:sp>
        <p:nvSpPr>
          <p:cNvPr id="4" name="Oval 3">
            <a:extLst>
              <a:ext uri="{FF2B5EF4-FFF2-40B4-BE49-F238E27FC236}">
                <a16:creationId xmlns:a16="http://schemas.microsoft.com/office/drawing/2014/main" id="{BFE11016-6BA7-D844-ECED-269D5EC70B8D}"/>
              </a:ext>
            </a:extLst>
          </p:cNvPr>
          <p:cNvSpPr/>
          <p:nvPr/>
        </p:nvSpPr>
        <p:spPr>
          <a:xfrm>
            <a:off x="4808727" y="4808020"/>
            <a:ext cx="774689" cy="758132"/>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dirty="0">
                <a:latin typeface="Arial Black" panose="020B0A04020102020204" pitchFamily="34" charset="0"/>
              </a:rPr>
              <a:t>3</a:t>
            </a:r>
            <a:endParaRPr lang="en-US" sz="3600" dirty="0">
              <a:latin typeface="Arial Black" panose="020B0A04020102020204" pitchFamily="34" charset="0"/>
            </a:endParaRPr>
          </a:p>
        </p:txBody>
      </p:sp>
    </p:spTree>
    <p:extLst>
      <p:ext uri="{BB962C8B-B14F-4D97-AF65-F5344CB8AC3E}">
        <p14:creationId xmlns:p14="http://schemas.microsoft.com/office/powerpoint/2010/main" val="255841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p:bldP spid="22" grpId="0"/>
      <p:bldP spid="27" grpId="0"/>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7611177" cy="1494596"/>
          </a:xfrm>
        </p:spPr>
        <p:txBody>
          <a:bodyPr/>
          <a:lstStyle/>
          <a:p>
            <a:r>
              <a:rPr lang="en-US" dirty="0"/>
              <a:t>De machine </a:t>
            </a:r>
            <a:r>
              <a:rPr lang="en-US" dirty="0" err="1"/>
              <a:t>leert</a:t>
            </a:r>
            <a:r>
              <a:rPr lang="en-US" dirty="0"/>
              <a:t> </a:t>
            </a:r>
            <a:r>
              <a:rPr lang="en-US" dirty="0" err="1">
                <a:solidFill>
                  <a:srgbClr val="386647"/>
                </a:solidFill>
              </a:rPr>
              <a:t>representaties</a:t>
            </a:r>
            <a:r>
              <a:rPr lang="en-US" dirty="0"/>
              <a:t> van de data</a:t>
            </a:r>
          </a:p>
        </p:txBody>
      </p:sp>
      <p:sp>
        <p:nvSpPr>
          <p:cNvPr id="11" name="TextBox 10">
            <a:extLst>
              <a:ext uri="{FF2B5EF4-FFF2-40B4-BE49-F238E27FC236}">
                <a16:creationId xmlns:a16="http://schemas.microsoft.com/office/drawing/2014/main" id="{13B92E46-0405-D322-63FC-1DE01D645A59}"/>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pic>
        <p:nvPicPr>
          <p:cNvPr id="6" name="Picture 5">
            <a:extLst>
              <a:ext uri="{FF2B5EF4-FFF2-40B4-BE49-F238E27FC236}">
                <a16:creationId xmlns:a16="http://schemas.microsoft.com/office/drawing/2014/main" id="{C868A807-FDCF-6FB2-64B4-88E309811482}"/>
              </a:ext>
            </a:extLst>
          </p:cNvPr>
          <p:cNvPicPr>
            <a:picLocks noChangeAspect="1"/>
          </p:cNvPicPr>
          <p:nvPr/>
        </p:nvPicPr>
        <p:blipFill>
          <a:blip r:embed="rId3"/>
          <a:stretch>
            <a:fillRect/>
          </a:stretch>
        </p:blipFill>
        <p:spPr>
          <a:xfrm>
            <a:off x="385813" y="2240548"/>
            <a:ext cx="2505663" cy="2750117"/>
          </a:xfrm>
          <a:prstGeom prst="rect">
            <a:avLst/>
          </a:prstGeom>
        </p:spPr>
      </p:pic>
      <p:sp>
        <p:nvSpPr>
          <p:cNvPr id="33" name="Content Placeholder 2">
            <a:extLst>
              <a:ext uri="{FF2B5EF4-FFF2-40B4-BE49-F238E27FC236}">
                <a16:creationId xmlns:a16="http://schemas.microsoft.com/office/drawing/2014/main" id="{EE1DF4A8-FAD1-0071-E04E-F247E50ED1A1}"/>
              </a:ext>
            </a:extLst>
          </p:cNvPr>
          <p:cNvSpPr txBox="1">
            <a:spLocks/>
          </p:cNvSpPr>
          <p:nvPr/>
        </p:nvSpPr>
        <p:spPr>
          <a:xfrm>
            <a:off x="4037948" y="5675865"/>
            <a:ext cx="6236970" cy="390462"/>
          </a:xfrm>
          <a:prstGeom prst="rect">
            <a:avLst/>
          </a:prstGeom>
        </p:spPr>
        <p:txBody>
          <a:bodyPr vert="horz" lIns="0" tIns="45720" rIns="0" bIns="0" rtlCol="0">
            <a:normAutofit fontScale="92500" lnSpcReduction="20000"/>
          </a:bodyPr>
          <a:lstStyle>
            <a:lvl1pPr marL="0" indent="0" algn="l" defTabSz="914400" rtl="0" eaLnBrk="1" latinLnBrk="0" hangingPunct="1">
              <a:lnSpc>
                <a:spcPct val="90000"/>
              </a:lnSpc>
              <a:spcBef>
                <a:spcPts val="1800"/>
              </a:spcBef>
              <a:buFont typeface="Arial" panose="020B0604020202020204" pitchFamily="34" charset="0"/>
              <a:buNone/>
              <a:defRPr sz="2000" b="0" i="0" kern="1200">
                <a:solidFill>
                  <a:schemeClr val="bg1"/>
                </a:solidFill>
                <a:latin typeface="+mn-lt"/>
                <a:ea typeface="+mn-ea"/>
                <a:cs typeface="+mn-cs"/>
              </a:defRPr>
            </a:lvl1pPr>
            <a:lvl2pPr marL="283464"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5943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82296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100584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sz="3200" b="1" dirty="0">
                <a:solidFill>
                  <a:srgbClr val="386647"/>
                </a:solidFill>
                <a:latin typeface="ADLaM Display" panose="02010000000000000000" pitchFamily="2" charset="0"/>
                <a:ea typeface="ADLaM Display" panose="02010000000000000000" pitchFamily="2" charset="0"/>
                <a:cs typeface="ADLaM Display" panose="02010000000000000000" pitchFamily="2" charset="0"/>
              </a:rPr>
              <a:t>X &gt; 0 = Zwart, X &lt; 0 = Wit</a:t>
            </a:r>
          </a:p>
        </p:txBody>
      </p:sp>
      <p:pic>
        <p:nvPicPr>
          <p:cNvPr id="10" name="Picture 9">
            <a:extLst>
              <a:ext uri="{FF2B5EF4-FFF2-40B4-BE49-F238E27FC236}">
                <a16:creationId xmlns:a16="http://schemas.microsoft.com/office/drawing/2014/main" id="{D9AE8340-0AE6-7F9D-2B3E-EF92810BADC8}"/>
              </a:ext>
            </a:extLst>
          </p:cNvPr>
          <p:cNvPicPr>
            <a:picLocks noChangeAspect="1"/>
          </p:cNvPicPr>
          <p:nvPr/>
        </p:nvPicPr>
        <p:blipFill>
          <a:blip r:embed="rId4"/>
          <a:stretch>
            <a:fillRect/>
          </a:stretch>
        </p:blipFill>
        <p:spPr>
          <a:xfrm>
            <a:off x="2751220" y="1977757"/>
            <a:ext cx="8831179" cy="3230285"/>
          </a:xfrm>
          <a:prstGeom prst="rect">
            <a:avLst/>
          </a:prstGeom>
        </p:spPr>
      </p:pic>
      <p:cxnSp>
        <p:nvCxnSpPr>
          <p:cNvPr id="3" name="Straight Connector 2">
            <a:extLst>
              <a:ext uri="{FF2B5EF4-FFF2-40B4-BE49-F238E27FC236}">
                <a16:creationId xmlns:a16="http://schemas.microsoft.com/office/drawing/2014/main" id="{7A710FA5-80C1-0BE3-D45F-248159A07531}"/>
              </a:ext>
            </a:extLst>
          </p:cNvPr>
          <p:cNvCxnSpPr>
            <a:cxnSpLocks/>
          </p:cNvCxnSpPr>
          <p:nvPr/>
        </p:nvCxnSpPr>
        <p:spPr>
          <a:xfrm>
            <a:off x="2702090" y="2100263"/>
            <a:ext cx="0" cy="2890402"/>
          </a:xfrm>
          <a:prstGeom prst="line">
            <a:avLst/>
          </a:prstGeom>
          <a:ln w="76200">
            <a:solidFill>
              <a:srgbClr val="5D7D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16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307CDF1-2197-F7A0-7D92-AEF9136D4BC0}"/>
              </a:ext>
            </a:extLst>
          </p:cNvPr>
          <p:cNvSpPr txBox="1"/>
          <p:nvPr/>
        </p:nvSpPr>
        <p:spPr>
          <a:xfrm>
            <a:off x="44450" y="6534150"/>
            <a:ext cx="4700326" cy="246221"/>
          </a:xfrm>
          <a:prstGeom prst="rect">
            <a:avLst/>
          </a:prstGeom>
          <a:noFill/>
        </p:spPr>
        <p:txBody>
          <a:bodyPr wrap="none" rtlCol="0">
            <a:spAutoFit/>
          </a:bodyPr>
          <a:lstStyle/>
          <a:p>
            <a:r>
              <a:rPr lang="en-US" sz="1000" dirty="0">
                <a:solidFill>
                  <a:schemeClr val="bg1"/>
                </a:solidFill>
              </a:rPr>
              <a:t>Chollet, F. (2021). Deep Learning with Python, Second Edition. Simon and Schuster.</a:t>
            </a:r>
          </a:p>
        </p:txBody>
      </p:sp>
      <p:sp>
        <p:nvSpPr>
          <p:cNvPr id="3" name="TextBox 2">
            <a:extLst>
              <a:ext uri="{FF2B5EF4-FFF2-40B4-BE49-F238E27FC236}">
                <a16:creationId xmlns:a16="http://schemas.microsoft.com/office/drawing/2014/main" id="{A19C02C1-8F71-0102-8173-8BBF9855B123}"/>
              </a:ext>
            </a:extLst>
          </p:cNvPr>
          <p:cNvSpPr txBox="1"/>
          <p:nvPr/>
        </p:nvSpPr>
        <p:spPr>
          <a:xfrm>
            <a:off x="1355557" y="1332452"/>
            <a:ext cx="9480884" cy="3970318"/>
          </a:xfrm>
          <a:prstGeom prst="rect">
            <a:avLst/>
          </a:prstGeom>
          <a:noFill/>
        </p:spPr>
        <p:txBody>
          <a:bodyPr wrap="square">
            <a:spAutoFit/>
          </a:bodyPr>
          <a:lstStyle/>
          <a:p>
            <a:pPr algn="ctr"/>
            <a:r>
              <a:rPr lang="en-US" sz="3600" i="1" dirty="0">
                <a:solidFill>
                  <a:srgbClr val="386647"/>
                </a:solidFill>
              </a:rPr>
              <a:t>“Learning, in the context of machine learning, describes an automatic search process for data transformations that produce useful representations of some data, guided by some feedback signal—representations that are amenable to simpler rules solving the task at hand</a:t>
            </a:r>
            <a:r>
              <a:rPr lang="en-US" sz="3600" dirty="0">
                <a:solidFill>
                  <a:srgbClr val="386647"/>
                </a:solidFill>
              </a:rPr>
              <a:t>” ~ Chollet</a:t>
            </a:r>
          </a:p>
        </p:txBody>
      </p:sp>
      <p:sp>
        <p:nvSpPr>
          <p:cNvPr id="2" name="Title 1">
            <a:extLst>
              <a:ext uri="{FF2B5EF4-FFF2-40B4-BE49-F238E27FC236}">
                <a16:creationId xmlns:a16="http://schemas.microsoft.com/office/drawing/2014/main" id="{4A4A9D77-30BD-7D3A-A127-7638064A3254}"/>
              </a:ext>
            </a:extLst>
          </p:cNvPr>
          <p:cNvSpPr txBox="1">
            <a:spLocks/>
          </p:cNvSpPr>
          <p:nvPr/>
        </p:nvSpPr>
        <p:spPr>
          <a:xfrm>
            <a:off x="2290411" y="323850"/>
            <a:ext cx="7611177" cy="851236"/>
          </a:xfrm>
          <a:prstGeom prst="rect">
            <a:avLst/>
          </a:prstGeom>
        </p:spPr>
        <p:txBody>
          <a:bodyPr vert="horz" lIns="91440" tIns="45720" rIns="91440" bIns="45720" rtlCol="0" anchor="b">
            <a:normAutofit/>
          </a:bodyPr>
          <a:lstStyle>
            <a:lvl1pPr algn="ctr"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t>Wat is </a:t>
            </a:r>
            <a:r>
              <a:rPr lang="en-US" sz="4800" dirty="0" err="1"/>
              <a:t>leren</a:t>
            </a:r>
            <a:r>
              <a:rPr lang="en-US" sz="4800" dirty="0"/>
              <a:t>?</a:t>
            </a:r>
          </a:p>
        </p:txBody>
      </p:sp>
    </p:spTree>
    <p:extLst>
      <p:ext uri="{BB962C8B-B14F-4D97-AF65-F5344CB8AC3E}">
        <p14:creationId xmlns:p14="http://schemas.microsoft.com/office/powerpoint/2010/main" val="2442977524"/>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lgn="l">
          <a:defRPr dirty="0" smtClean="0">
            <a:solidFill>
              <a:schemeClr val="bg1"/>
            </a:solidFill>
          </a:defRPr>
        </a:defPPr>
      </a:lstStyle>
    </a:txDef>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1FFAC0-05A2-416A-B06C-C248395482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{8F03FEC2-6524-42E3-BCD1-27720DD0A872}tf78853419_win32</Template>
  <TotalTime>251</TotalTime>
  <Words>1928</Words>
  <Application>Microsoft Office PowerPoint</Application>
  <PresentationFormat>Widescreen</PresentationFormat>
  <Paragraphs>501</Paragraphs>
  <Slides>40</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ADLaM Display</vt:lpstr>
      <vt:lpstr>Arial</vt:lpstr>
      <vt:lpstr>Arial Black</vt:lpstr>
      <vt:lpstr>Calibri</vt:lpstr>
      <vt:lpstr>Franklin Gothic Book</vt:lpstr>
      <vt:lpstr>Franklin Gothic Demi</vt:lpstr>
      <vt:lpstr>Wingdings</vt:lpstr>
      <vt:lpstr>Custom</vt:lpstr>
      <vt:lpstr>Day Three</vt:lpstr>
      <vt:lpstr>PowerPoint Presentation</vt:lpstr>
      <vt:lpstr>Wat we gaan doen</vt:lpstr>
      <vt:lpstr>Wat is jullie bijgebleven van de afgelopen twee dagen?</vt:lpstr>
      <vt:lpstr>Wat is het verschil?</vt:lpstr>
      <vt:lpstr>Hoe de machine leert</vt:lpstr>
      <vt:lpstr>De machine leert representaties van de data</vt:lpstr>
      <vt:lpstr>De machine leert representaties van de data</vt:lpstr>
      <vt:lpstr>PowerPoint Presentation</vt:lpstr>
      <vt:lpstr>Deep Learning</vt:lpstr>
      <vt:lpstr>Meerdere lagen van representatie</vt:lpstr>
      <vt:lpstr>PowerPoint Presentation</vt:lpstr>
      <vt:lpstr>Neurale Netwerken</vt:lpstr>
      <vt:lpstr>De gewichten van een netwerk</vt:lpstr>
      <vt:lpstr>De neuronen van een netwerk</vt:lpstr>
      <vt:lpstr>De neuronen van een netwerk</vt:lpstr>
      <vt:lpstr>De neuronen van een netwerk</vt:lpstr>
      <vt:lpstr>De activatiefuncties van een netwerk</vt:lpstr>
      <vt:lpstr>Wat zijn lineaire transformaties?</vt:lpstr>
      <vt:lpstr>PowerPoint Presentation</vt:lpstr>
      <vt:lpstr>PowerPoint Presentation</vt:lpstr>
      <vt:lpstr>De activatiefuncties van een netwerk</vt:lpstr>
      <vt:lpstr>De activatiefuncties van een netwerk</vt:lpstr>
      <vt:lpstr>De neuronen van een netwerk</vt:lpstr>
      <vt:lpstr>De loss function van een netwerk</vt:lpstr>
      <vt:lpstr>De optimizer van een netwerk</vt:lpstr>
      <vt:lpstr>Zoeken met Gradient Descent</vt:lpstr>
      <vt:lpstr>PowerPoint Presentation</vt:lpstr>
      <vt:lpstr>PowerPoint Presentation</vt:lpstr>
      <vt:lpstr>De optimizer van een netwerk</vt:lpstr>
      <vt:lpstr>Waarom backpropagation?</vt:lpstr>
      <vt:lpstr>En dit werkt (blijkbaar) heel goed voor heel veel dingen!</vt:lpstr>
      <vt:lpstr>Modellen maken fouten!</vt:lpstr>
      <vt:lpstr>PowerPoint Presentation</vt:lpstr>
      <vt:lpstr>PowerPoint Presentation</vt:lpstr>
      <vt:lpstr>PowerPoint Presentation</vt:lpstr>
      <vt:lpstr>Ante-hoc vs Post-hoc</vt:lpstr>
      <vt:lpstr>PowerPoint Presentation</vt:lpstr>
      <vt:lpstr>PowerPoint Presentation</vt:lpstr>
      <vt:lpstr>Practicum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Rick van Kersbergen</dc:creator>
  <cp:lastModifiedBy>Rick van Kersbergen</cp:lastModifiedBy>
  <cp:revision>65</cp:revision>
  <dcterms:created xsi:type="dcterms:W3CDTF">2024-08-06T12:13:23Z</dcterms:created>
  <dcterms:modified xsi:type="dcterms:W3CDTF">2025-08-26T19:39:05Z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